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10287000" cx="18288000"/>
  <p:notesSz cx="10287000" cy="18288000"/>
  <p:embeddedFontLst>
    <p:embeddedFont>
      <p:font typeface="Geologica Medium"/>
      <p:regular r:id="rId32"/>
      <p:bold r:id="rId33"/>
    </p:embeddedFont>
    <p:embeddedFont>
      <p:font typeface="Geologica SemiBold"/>
      <p:regular r:id="rId34"/>
      <p:bold r:id="rId35"/>
    </p:embeddedFont>
    <p:embeddedFont>
      <p:font typeface="Geologic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GeologicaMedium-bold.fntdata"/><Relationship Id="rId10" Type="http://schemas.openxmlformats.org/officeDocument/2006/relationships/slide" Target="slides/slide6.xml"/><Relationship Id="rId32" Type="http://schemas.openxmlformats.org/officeDocument/2006/relationships/font" Target="fonts/GeologicaMedium-regular.fntdata"/><Relationship Id="rId13" Type="http://schemas.openxmlformats.org/officeDocument/2006/relationships/slide" Target="slides/slide9.xml"/><Relationship Id="rId35" Type="http://schemas.openxmlformats.org/officeDocument/2006/relationships/font" Target="fonts/GeologicaSemiBold-bold.fntdata"/><Relationship Id="rId12" Type="http://schemas.openxmlformats.org/officeDocument/2006/relationships/slide" Target="slides/slide8.xml"/><Relationship Id="rId34" Type="http://schemas.openxmlformats.org/officeDocument/2006/relationships/font" Target="fonts/GeologicaSemiBold-regular.fntdata"/><Relationship Id="rId15" Type="http://schemas.openxmlformats.org/officeDocument/2006/relationships/slide" Target="slides/slide11.xml"/><Relationship Id="rId37" Type="http://schemas.openxmlformats.org/officeDocument/2006/relationships/font" Target="fonts/Geologica-bold.fntdata"/><Relationship Id="rId14" Type="http://schemas.openxmlformats.org/officeDocument/2006/relationships/slide" Target="slides/slide10.xml"/><Relationship Id="rId36" Type="http://schemas.openxmlformats.org/officeDocument/2006/relationships/font" Target="fonts/Geologica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1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" name="Google Shape;17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p2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2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2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2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2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p2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Google Shape;337;p3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3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Google Shape;25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" name="Google Shape;40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11" Type="http://schemas.openxmlformats.org/officeDocument/2006/relationships/image" Target="../media/image16.jpg"/><Relationship Id="rId10" Type="http://schemas.openxmlformats.org/officeDocument/2006/relationships/image" Target="../media/image18.jpg"/><Relationship Id="rId12" Type="http://schemas.openxmlformats.org/officeDocument/2006/relationships/image" Target="../media/image32.png"/><Relationship Id="rId9" Type="http://schemas.openxmlformats.org/officeDocument/2006/relationships/image" Target="../media/image23.jpg"/><Relationship Id="rId5" Type="http://schemas.openxmlformats.org/officeDocument/2006/relationships/hyperlink" Target="https://12twelve.ru/catalog/offer/32479/" TargetMode="External"/><Relationship Id="rId6" Type="http://schemas.openxmlformats.org/officeDocument/2006/relationships/hyperlink" Target="https://12twelve.ru/catalog/offer/32480/" TargetMode="External"/><Relationship Id="rId7" Type="http://schemas.openxmlformats.org/officeDocument/2006/relationships/hyperlink" Target="https://12twelve.ru/catalog/offer/32480/" TargetMode="External"/><Relationship Id="rId8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Relationship Id="rId4" Type="http://schemas.openxmlformats.org/officeDocument/2006/relationships/image" Target="../media/image29.png"/><Relationship Id="rId9" Type="http://schemas.openxmlformats.org/officeDocument/2006/relationships/hyperlink" Target="https://12twelve.ru/catalog/offer/28533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53.png"/><Relationship Id="rId7" Type="http://schemas.openxmlformats.org/officeDocument/2006/relationships/image" Target="../media/image10.png"/><Relationship Id="rId8" Type="http://schemas.openxmlformats.org/officeDocument/2006/relationships/hyperlink" Target="https://12twelve.ru/catalog/offer/28534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jpg"/><Relationship Id="rId4" Type="http://schemas.openxmlformats.org/officeDocument/2006/relationships/image" Target="../media/image29.png"/><Relationship Id="rId10" Type="http://schemas.openxmlformats.org/officeDocument/2006/relationships/image" Target="../media/image33.png"/><Relationship Id="rId9" Type="http://schemas.openxmlformats.org/officeDocument/2006/relationships/image" Target="../media/image42.png"/><Relationship Id="rId5" Type="http://schemas.openxmlformats.org/officeDocument/2006/relationships/image" Target="../media/image15.png"/><Relationship Id="rId6" Type="http://schemas.openxmlformats.org/officeDocument/2006/relationships/image" Target="../media/image53.png"/><Relationship Id="rId7" Type="http://schemas.openxmlformats.org/officeDocument/2006/relationships/image" Target="../media/image10.png"/><Relationship Id="rId8" Type="http://schemas.openxmlformats.org/officeDocument/2006/relationships/image" Target="../media/image4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jpg"/><Relationship Id="rId4" Type="http://schemas.openxmlformats.org/officeDocument/2006/relationships/image" Target="../media/image29.png"/><Relationship Id="rId9" Type="http://schemas.openxmlformats.org/officeDocument/2006/relationships/hyperlink" Target="https://12twelve.ru/catalog/offer/28531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37.png"/><Relationship Id="rId7" Type="http://schemas.openxmlformats.org/officeDocument/2006/relationships/image" Target="../media/image10.png"/><Relationship Id="rId8" Type="http://schemas.openxmlformats.org/officeDocument/2006/relationships/hyperlink" Target="https://12twelve.ru/catalog/offer/28532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15.png"/><Relationship Id="rId5" Type="http://schemas.openxmlformats.org/officeDocument/2006/relationships/image" Target="../media/image37.png"/><Relationship Id="rId6" Type="http://schemas.openxmlformats.org/officeDocument/2006/relationships/image" Target="../media/image10.png"/><Relationship Id="rId7" Type="http://schemas.openxmlformats.org/officeDocument/2006/relationships/image" Target="../media/image4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jp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hyperlink" Target="https://12twelve.ru/catalog/offer/28542/" TargetMode="External"/><Relationship Id="rId7" Type="http://schemas.openxmlformats.org/officeDocument/2006/relationships/hyperlink" Target="https://12twelve.ru/catalog/offer/28541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6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10" Type="http://schemas.openxmlformats.org/officeDocument/2006/relationships/image" Target="../media/image46.jpg"/><Relationship Id="rId9" Type="http://schemas.openxmlformats.org/officeDocument/2006/relationships/image" Target="../media/image49.jpg"/><Relationship Id="rId5" Type="http://schemas.openxmlformats.org/officeDocument/2006/relationships/hyperlink" Target="https://12twelve.ru/catalog/offer/30100/" TargetMode="External"/><Relationship Id="rId6" Type="http://schemas.openxmlformats.org/officeDocument/2006/relationships/hyperlink" Target="https://12twelve.ru/search/?top_filter_search_string=IFG00004&amp;set_filter=Y&amp;galeonSearchResult_P19_MIN=&amp;galeonSearchResult_P19_MAX=&amp;filter_count_from=&amp;page=1" TargetMode="External"/><Relationship Id="rId7" Type="http://schemas.openxmlformats.org/officeDocument/2006/relationships/image" Target="../media/image55.jpg"/><Relationship Id="rId8" Type="http://schemas.openxmlformats.org/officeDocument/2006/relationships/image" Target="../media/image4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1.jpg"/><Relationship Id="rId4" Type="http://schemas.openxmlformats.org/officeDocument/2006/relationships/image" Target="../media/image60.png"/><Relationship Id="rId5" Type="http://schemas.openxmlformats.org/officeDocument/2006/relationships/image" Target="../media/image11.png"/><Relationship Id="rId6" Type="http://schemas.openxmlformats.org/officeDocument/2006/relationships/image" Target="../media/image57.png"/><Relationship Id="rId7" Type="http://schemas.openxmlformats.org/officeDocument/2006/relationships/image" Target="../media/image10.png"/><Relationship Id="rId8" Type="http://schemas.openxmlformats.org/officeDocument/2006/relationships/hyperlink" Target="https://12twelve.ru/catalog/offer/28545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6.jpg"/><Relationship Id="rId4" Type="http://schemas.openxmlformats.org/officeDocument/2006/relationships/image" Target="../media/image50.png"/><Relationship Id="rId5" Type="http://schemas.openxmlformats.org/officeDocument/2006/relationships/image" Target="../media/image15.png"/><Relationship Id="rId6" Type="http://schemas.openxmlformats.org/officeDocument/2006/relationships/image" Target="../media/image52.png"/><Relationship Id="rId7" Type="http://schemas.openxmlformats.org/officeDocument/2006/relationships/hyperlink" Target="https://12twelve.ru/catalog/offer/29054/" TargetMode="External"/><Relationship Id="rId8" Type="http://schemas.openxmlformats.org/officeDocument/2006/relationships/hyperlink" Target="https://12twelve.ru/catalog/offer/28537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png"/><Relationship Id="rId4" Type="http://schemas.openxmlformats.org/officeDocument/2006/relationships/image" Target="../media/image15.png"/><Relationship Id="rId5" Type="http://schemas.openxmlformats.org/officeDocument/2006/relationships/image" Target="../media/image52.png"/><Relationship Id="rId6" Type="http://schemas.openxmlformats.org/officeDocument/2006/relationships/image" Target="../media/image59.jpg"/><Relationship Id="rId7" Type="http://schemas.openxmlformats.org/officeDocument/2006/relationships/image" Target="../media/image64.jpg"/><Relationship Id="rId8" Type="http://schemas.openxmlformats.org/officeDocument/2006/relationships/image" Target="../media/image6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hyperlink" Target="https://12twelve.ru/catalog/offer/28554/" TargetMode="External"/><Relationship Id="rId8" Type="http://schemas.openxmlformats.org/officeDocument/2006/relationships/hyperlink" Target="https://12twelve.ru/catalog/offer/28555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1" Type="http://schemas.openxmlformats.org/officeDocument/2006/relationships/hyperlink" Target="https://12twelve.ru/catalog/offer/28554/" TargetMode="External"/><Relationship Id="rId10" Type="http://schemas.openxmlformats.org/officeDocument/2006/relationships/hyperlink" Target="https://12twelve.ru/catalog/offer/30183/" TargetMode="External"/><Relationship Id="rId12" Type="http://schemas.openxmlformats.org/officeDocument/2006/relationships/hyperlink" Target="https://12twelve.ru/catalog/offer/28555/" TargetMode="External"/><Relationship Id="rId9" Type="http://schemas.openxmlformats.org/officeDocument/2006/relationships/hyperlink" Target="https://12twelve.ru/catalog/offer/30182/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24.jpg"/><Relationship Id="rId8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7.jp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22.jpg"/><Relationship Id="rId8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" name="Google Shape;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" name="Google Shape;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5360" y="5143500"/>
            <a:ext cx="5774716" cy="123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7896225" y="9115425"/>
            <a:ext cx="24955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5F5F7"/>
              </a:buClr>
              <a:buSzPts val="1950"/>
              <a:buFont typeface="Geologica"/>
              <a:buNone/>
            </a:pPr>
            <a:r>
              <a:rPr b="0" i="0" lang="en-US" sz="1950" u="none" cap="none" strike="noStrike">
                <a:solidFill>
                  <a:srgbClr val="F5F5F7"/>
                </a:solidFill>
                <a:latin typeface="Geologica"/>
                <a:ea typeface="Geologica"/>
                <a:cs typeface="Geologica"/>
                <a:sym typeface="Geologica"/>
              </a:rPr>
              <a:t>Designed in Lüneburg</a:t>
            </a:r>
            <a:endParaRPr b="0" i="0" sz="1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9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5" name="Google Shape;1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9696450"/>
            <a:ext cx="1428751" cy="147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6" name="Google Shape;11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5437" y="7508549"/>
            <a:ext cx="18669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2"/>
          <p:cNvSpPr/>
          <p:nvPr/>
        </p:nvSpPr>
        <p:spPr>
          <a:xfrm>
            <a:off x="452435" y="3459339"/>
            <a:ext cx="7458075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Идеальное решение </a:t>
            </a:r>
            <a:r>
              <a:rPr lang="en-US" sz="2100">
                <a:solidFill>
                  <a:schemeClr val="dk1"/>
                </a:solidFill>
                <a:latin typeface="Geologica"/>
                <a:ea typeface="Geologica"/>
                <a:cs typeface="Geologica"/>
                <a:sym typeface="Geologica"/>
              </a:rPr>
              <a:t>на каждый день, для путешествий или экстренных ситуаций</a:t>
            </a: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. </a:t>
            </a:r>
            <a:endParaRPr/>
          </a:p>
        </p:txBody>
      </p:sp>
      <p:sp>
        <p:nvSpPr>
          <p:cNvPr id="118" name="Google Shape;118;p12"/>
          <p:cNvSpPr/>
          <p:nvPr/>
        </p:nvSpPr>
        <p:spPr>
          <a:xfrm>
            <a:off x="476250" y="4301424"/>
            <a:ext cx="7067700" cy="3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Придет на помощь в самый нужный момент</a:t>
            </a:r>
            <a:endParaRPr sz="2000"/>
          </a:p>
          <a:p>
            <a:pPr indent="0" lvl="0" marL="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Емкости 1000 мАч хватит, чтобы зарядить iPhone 16 с 0 до 25%</a:t>
            </a:r>
            <a:endParaRPr sz="2000"/>
          </a:p>
          <a:p>
            <a:pPr indent="0" lvl="0" marL="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Оснащен съемным кабелем Type-C, способным передавать мощность до 60 Вт</a:t>
            </a:r>
            <a:endParaRPr sz="2000"/>
          </a:p>
          <a:p>
            <a:pPr indent="0" lvl="0" marL="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Поставляется с кольцом для ключей, чтобы всегда быть под рукой</a:t>
            </a:r>
            <a:endParaRPr sz="2000"/>
          </a:p>
          <a:p>
            <a:pPr indent="0" lvl="0" marL="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На 34% состоит из переработанных материалов: экологичный выбор для тех, </a:t>
            </a:r>
            <a:endParaRPr sz="2000">
              <a:solidFill>
                <a:srgbClr val="86868B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кто заботится о природе</a:t>
            </a:r>
            <a:endParaRPr sz="2000"/>
          </a:p>
        </p:txBody>
      </p:sp>
      <p:sp>
        <p:nvSpPr>
          <p:cNvPr id="119" name="Google Shape;119;p12"/>
          <p:cNvSpPr/>
          <p:nvPr/>
        </p:nvSpPr>
        <p:spPr>
          <a:xfrm>
            <a:off x="4270575" y="7670425"/>
            <a:ext cx="11166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2 630₽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476198" y="1915975"/>
            <a:ext cx="4596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3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Evergreen Go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476249" y="2771418"/>
            <a:ext cx="61023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внешний аккумулятор-брелок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2"/>
          <p:cNvSpPr/>
          <p:nvPr/>
        </p:nvSpPr>
        <p:spPr>
          <a:xfrm>
            <a:off x="476250" y="1534963"/>
            <a:ext cx="3800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5"/>
              </a:rPr>
              <a:t>EGO00013</a:t>
            </a:r>
            <a:r>
              <a:rPr lang="en-US" sz="2000">
                <a:latin typeface="Geologica Medium"/>
                <a:ea typeface="Geologica Medium"/>
                <a:cs typeface="Geologica Medium"/>
                <a:sym typeface="Geologica Medium"/>
              </a:rPr>
              <a:t> </a:t>
            </a:r>
            <a:r>
              <a:rPr lang="en-US" sz="2000">
                <a:solidFill>
                  <a:srgbClr val="A5A5A5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/ </a:t>
            </a: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6"/>
              </a:rPr>
              <a:t>EGO000</a:t>
            </a: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7"/>
              </a:rPr>
              <a:t>14</a:t>
            </a:r>
            <a:endParaRPr sz="2000">
              <a:solidFill>
                <a:srgbClr val="A5A5A5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  <p:pic>
        <p:nvPicPr>
          <p:cNvPr id="123" name="Google Shape;12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65158" y="108352"/>
            <a:ext cx="4964896" cy="496489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24" name="Google Shape;124;p12"/>
          <p:cNvPicPr preferRelativeResize="0"/>
          <p:nvPr/>
        </p:nvPicPr>
        <p:blipFill rotWithShape="1">
          <a:blip r:embed="rId9">
            <a:alphaModFix/>
          </a:blip>
          <a:srcRect b="0" l="615" r="615" t="0"/>
          <a:stretch/>
        </p:blipFill>
        <p:spPr>
          <a:xfrm>
            <a:off x="13278842" y="99952"/>
            <a:ext cx="4903297" cy="496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25" name="Google Shape;125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217740" y="5222648"/>
            <a:ext cx="4964400" cy="496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26" name="Google Shape;126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65158" y="5222648"/>
            <a:ext cx="4964400" cy="496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preencoded.png" id="127" name="Google Shape;12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6483" y="8912935"/>
            <a:ext cx="18669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/>
          <p:nvPr/>
        </p:nvSpPr>
        <p:spPr>
          <a:xfrm>
            <a:off x="2981712" y="9080662"/>
            <a:ext cx="1566454" cy="11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От 520 шт.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452421" y="8467511"/>
            <a:ext cx="49038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Pantone Coloring + Standard / Customized box: </a:t>
            </a:r>
            <a:endParaRPr/>
          </a:p>
        </p:txBody>
      </p:sp>
      <p:pic>
        <p:nvPicPr>
          <p:cNvPr id="130" name="Google Shape;130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6249" y="946727"/>
            <a:ext cx="952501" cy="38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6" name="Google Shape;1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/>
          <p:nvPr/>
        </p:nvSpPr>
        <p:spPr>
          <a:xfrm>
            <a:off x="6816450" y="966400"/>
            <a:ext cx="46551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6750"/>
              <a:buFont typeface="Geologica Medium"/>
              <a:buNone/>
            </a:pPr>
            <a:r>
              <a:rPr lang="en-US" sz="675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Zweins® C</a:t>
            </a:r>
            <a:endParaRPr sz="6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6900900" y="2038925"/>
            <a:ext cx="4486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Прикоснись к будущему.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4" name="Google Shape;1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5" name="Google Shape;14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3733800"/>
            <a:ext cx="743902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6" name="Google Shape;14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9696450"/>
            <a:ext cx="1428751" cy="147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7" name="Google Shape;14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2200" y="6422100"/>
            <a:ext cx="18669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8" name="Google Shape;14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250" y="2305050"/>
            <a:ext cx="37528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/>
          <p:nvPr/>
        </p:nvSpPr>
        <p:spPr>
          <a:xfrm>
            <a:off x="466725" y="3476700"/>
            <a:ext cx="74580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E6E73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Компактный кабель в виде стильного технологичного брелока для ключей позволит </a:t>
            </a: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всегда оставаться на связи.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476250" y="4610100"/>
            <a:ext cx="6286500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Мини-кабель с магнитами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Быстрая зарядка USB-C/USB-C (до 60 Вт)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Резервное копирование через USB-C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Скорость передачи данных 480 Мбит/с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Защитный чехол и кольцо для ключей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в комплекте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2780100" y="6583988"/>
            <a:ext cx="10311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990 ₽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476250" y="2305050"/>
            <a:ext cx="32316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Zweins® C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476250" y="2971800"/>
            <a:ext cx="518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"/>
              <a:buNone/>
            </a:pPr>
            <a:r>
              <a:rPr lang="en-US" sz="27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зарядный кабель-брелок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476250" y="1881187"/>
            <a:ext cx="38004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8"/>
              </a:rPr>
              <a:t>ZWC00001</a:t>
            </a:r>
            <a:r>
              <a:rPr lang="en-US" sz="2000">
                <a:solidFill>
                  <a:srgbClr val="A5A5A5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 / </a:t>
            </a: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9"/>
              </a:rPr>
              <a:t>ZWC00002</a:t>
            </a:r>
            <a:endParaRPr sz="2000">
              <a:solidFill>
                <a:srgbClr val="A5A5A5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5"/>
          <p:cNvPicPr preferRelativeResize="0"/>
          <p:nvPr/>
        </p:nvPicPr>
        <p:blipFill rotWithShape="1">
          <a:blip r:embed="rId3">
            <a:alphaModFix/>
          </a:blip>
          <a:srcRect b="2254" l="2255" r="2254" t="2255"/>
          <a:stretch/>
        </p:blipFill>
        <p:spPr>
          <a:xfrm>
            <a:off x="13162242" y="134860"/>
            <a:ext cx="4968000" cy="4968000"/>
          </a:xfrm>
          <a:custGeom>
            <a:rect b="b" l="l" r="r" t="t"/>
            <a:pathLst>
              <a:path extrusionOk="0" h="9760923" w="9760923">
                <a:moveTo>
                  <a:pt x="1626853" y="0"/>
                </a:moveTo>
                <a:lnTo>
                  <a:pt x="8134070" y="0"/>
                </a:lnTo>
                <a:cubicBezTo>
                  <a:pt x="9032556" y="0"/>
                  <a:pt x="9760923" y="728367"/>
                  <a:pt x="9760923" y="1626853"/>
                </a:cubicBezTo>
                <a:lnTo>
                  <a:pt x="9760923" y="8134070"/>
                </a:lnTo>
                <a:cubicBezTo>
                  <a:pt x="9760923" y="9032556"/>
                  <a:pt x="9032556" y="9760923"/>
                  <a:pt x="8134070" y="9760923"/>
                </a:cubicBezTo>
                <a:lnTo>
                  <a:pt x="1626853" y="9760923"/>
                </a:lnTo>
                <a:cubicBezTo>
                  <a:pt x="728367" y="9760923"/>
                  <a:pt x="0" y="9032556"/>
                  <a:pt x="0" y="8134070"/>
                </a:cubicBezTo>
                <a:lnTo>
                  <a:pt x="0" y="1626853"/>
                </a:lnTo>
                <a:cubicBezTo>
                  <a:pt x="0" y="728367"/>
                  <a:pt x="728367" y="0"/>
                  <a:pt x="162685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preencoded.png" id="161" name="Google Shape;16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3733800"/>
            <a:ext cx="743902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2" name="Google Shape;16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9696450"/>
            <a:ext cx="1428751" cy="147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3" name="Google Shape;16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3972" y="7419975"/>
            <a:ext cx="18669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4" name="Google Shape;16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250" y="2305050"/>
            <a:ext cx="37528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5"/>
          <p:cNvSpPr/>
          <p:nvPr/>
        </p:nvSpPr>
        <p:spPr>
          <a:xfrm>
            <a:off x="466725" y="3476700"/>
            <a:ext cx="74580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E6E73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Компактный кабель в виде стильного технологичного брелока для ключей позволит </a:t>
            </a: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всегда оставаться на связи.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476250" y="4610100"/>
            <a:ext cx="6286500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Мини-кабель с магнитами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Быстрая зарядка USB-C/USB-C (до 60 Вт)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Резервное копирование через USB-C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Скорость передачи данных 480 Мбит/с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Защитный чехол и кольцо для ключей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в комплекте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2844739" y="7594426"/>
            <a:ext cx="1528353" cy="23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От 500 шт.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476250" y="2305050"/>
            <a:ext cx="32904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Zweins® C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476250" y="2971800"/>
            <a:ext cx="5010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"/>
              <a:buNone/>
            </a:pPr>
            <a:r>
              <a:rPr lang="en-US" sz="27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зарядный кабель-брелок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476250" y="6974548"/>
            <a:ext cx="50103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Pantone Coloring + Standard / Customized box: </a:t>
            </a:r>
            <a:endParaRPr/>
          </a:p>
        </p:txBody>
      </p:sp>
      <p:pic>
        <p:nvPicPr>
          <p:cNvPr id="171" name="Google Shape;171;p15"/>
          <p:cNvPicPr preferRelativeResize="0"/>
          <p:nvPr/>
        </p:nvPicPr>
        <p:blipFill rotWithShape="1">
          <a:blip r:embed="rId8">
            <a:alphaModFix/>
          </a:blip>
          <a:srcRect b="13144" l="0" r="0" t="13144"/>
          <a:stretch/>
        </p:blipFill>
        <p:spPr>
          <a:xfrm>
            <a:off x="8121339" y="187097"/>
            <a:ext cx="4968000" cy="4968000"/>
          </a:xfrm>
          <a:custGeom>
            <a:rect b="b" l="l" r="r" t="t"/>
            <a:pathLst>
              <a:path extrusionOk="0" h="9760923" w="9760923">
                <a:moveTo>
                  <a:pt x="1626853" y="0"/>
                </a:moveTo>
                <a:lnTo>
                  <a:pt x="8134070" y="0"/>
                </a:lnTo>
                <a:cubicBezTo>
                  <a:pt x="9032556" y="0"/>
                  <a:pt x="9760923" y="728367"/>
                  <a:pt x="9760923" y="1626853"/>
                </a:cubicBezTo>
                <a:lnTo>
                  <a:pt x="9760923" y="8134070"/>
                </a:lnTo>
                <a:cubicBezTo>
                  <a:pt x="9760923" y="9032556"/>
                  <a:pt x="9032556" y="9760923"/>
                  <a:pt x="8134070" y="9760923"/>
                </a:cubicBezTo>
                <a:lnTo>
                  <a:pt x="1626853" y="9760923"/>
                </a:lnTo>
                <a:cubicBezTo>
                  <a:pt x="728367" y="9760923"/>
                  <a:pt x="0" y="9032556"/>
                  <a:pt x="0" y="8134070"/>
                </a:cubicBezTo>
                <a:lnTo>
                  <a:pt x="0" y="1626853"/>
                </a:lnTo>
                <a:cubicBezTo>
                  <a:pt x="0" y="728367"/>
                  <a:pt x="728367" y="0"/>
                  <a:pt x="162685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 rotWithShape="1">
          <a:blip r:embed="rId9">
            <a:alphaModFix/>
          </a:blip>
          <a:srcRect b="12408" l="0" r="0" t="12407"/>
          <a:stretch/>
        </p:blipFill>
        <p:spPr>
          <a:xfrm>
            <a:off x="8116670" y="5299194"/>
            <a:ext cx="4968000" cy="4968000"/>
          </a:xfrm>
          <a:custGeom>
            <a:rect b="b" l="l" r="r" t="t"/>
            <a:pathLst>
              <a:path extrusionOk="0" h="9760923" w="9760923">
                <a:moveTo>
                  <a:pt x="1626853" y="0"/>
                </a:moveTo>
                <a:lnTo>
                  <a:pt x="8134070" y="0"/>
                </a:lnTo>
                <a:cubicBezTo>
                  <a:pt x="9032556" y="0"/>
                  <a:pt x="9760923" y="728367"/>
                  <a:pt x="9760923" y="1626853"/>
                </a:cubicBezTo>
                <a:lnTo>
                  <a:pt x="9760923" y="8134070"/>
                </a:lnTo>
                <a:cubicBezTo>
                  <a:pt x="9760923" y="9032556"/>
                  <a:pt x="9032556" y="9760923"/>
                  <a:pt x="8134070" y="9760923"/>
                </a:cubicBezTo>
                <a:lnTo>
                  <a:pt x="1626853" y="9760923"/>
                </a:lnTo>
                <a:cubicBezTo>
                  <a:pt x="728367" y="9760923"/>
                  <a:pt x="0" y="9032556"/>
                  <a:pt x="0" y="8134070"/>
                </a:cubicBezTo>
                <a:lnTo>
                  <a:pt x="0" y="1626853"/>
                </a:lnTo>
                <a:cubicBezTo>
                  <a:pt x="0" y="728367"/>
                  <a:pt x="728367" y="0"/>
                  <a:pt x="162685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3" name="Google Shape;173;p15"/>
          <p:cNvPicPr preferRelativeResize="0"/>
          <p:nvPr/>
        </p:nvPicPr>
        <p:blipFill rotWithShape="1">
          <a:blip r:embed="rId10">
            <a:alphaModFix/>
          </a:blip>
          <a:srcRect b="12408" l="0" r="0" t="12407"/>
          <a:stretch/>
        </p:blipFill>
        <p:spPr>
          <a:xfrm>
            <a:off x="13162242" y="5299194"/>
            <a:ext cx="4968000" cy="4968000"/>
          </a:xfrm>
          <a:custGeom>
            <a:rect b="b" l="l" r="r" t="t"/>
            <a:pathLst>
              <a:path extrusionOk="0" h="9760923" w="9760923">
                <a:moveTo>
                  <a:pt x="1626853" y="0"/>
                </a:moveTo>
                <a:lnTo>
                  <a:pt x="8134070" y="0"/>
                </a:lnTo>
                <a:cubicBezTo>
                  <a:pt x="9032556" y="0"/>
                  <a:pt x="9760923" y="728367"/>
                  <a:pt x="9760923" y="1626853"/>
                </a:cubicBezTo>
                <a:lnTo>
                  <a:pt x="9760923" y="8134070"/>
                </a:lnTo>
                <a:cubicBezTo>
                  <a:pt x="9760923" y="9032556"/>
                  <a:pt x="9032556" y="9760923"/>
                  <a:pt x="8134070" y="9760923"/>
                </a:cubicBezTo>
                <a:lnTo>
                  <a:pt x="1626853" y="9760923"/>
                </a:lnTo>
                <a:cubicBezTo>
                  <a:pt x="728367" y="9760923"/>
                  <a:pt x="0" y="9032556"/>
                  <a:pt x="0" y="8134070"/>
                </a:cubicBezTo>
                <a:lnTo>
                  <a:pt x="0" y="1626853"/>
                </a:lnTo>
                <a:cubicBezTo>
                  <a:pt x="0" y="728367"/>
                  <a:pt x="728367" y="0"/>
                  <a:pt x="1626853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9" name="Google Shape;1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6"/>
          <p:cNvSpPr/>
          <p:nvPr/>
        </p:nvSpPr>
        <p:spPr>
          <a:xfrm>
            <a:off x="7249652" y="555500"/>
            <a:ext cx="37887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6750"/>
              <a:buFont typeface="Geologica Medium"/>
              <a:buNone/>
            </a:pPr>
            <a:r>
              <a:rPr lang="en-US" sz="675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High Six</a:t>
            </a:r>
            <a:endParaRPr sz="6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6200775" y="1723750"/>
            <a:ext cx="5886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Максимальная функциональность</a:t>
            </a:r>
            <a:br>
              <a:rPr lang="en-US" sz="270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</a:br>
            <a:r>
              <a:rPr lang="en-US" sz="270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в минимальном размере.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7" name="Google Shape;1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8" name="Google Shape;18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3733800"/>
            <a:ext cx="743902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9" name="Google Shape;18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9696450"/>
            <a:ext cx="1428751" cy="147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0" name="Google Shape;19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50" y="7419975"/>
            <a:ext cx="18669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1" name="Google Shape;191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250" y="2305050"/>
            <a:ext cx="37528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/>
          <p:nvPr/>
        </p:nvSpPr>
        <p:spPr>
          <a:xfrm>
            <a:off x="466763" y="3858300"/>
            <a:ext cx="74580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Компактный и многофункциональный кабель,</a:t>
            </a:r>
            <a:r>
              <a:rPr lang="en-US" sz="21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 который всегда будет под рукой в виде брелока для ключей.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476250" y="4610100"/>
            <a:ext cx="5915025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Мини-кабель с магнитами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Быстрая зарядка (до 3 А)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6 вариантов подключения через USB-C/USB-C, USB-A, Micro-USB и Lightning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Скорость передачи данных — 480 Мбит/с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Корпус-открывалка для бутылок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787800" y="7581863"/>
            <a:ext cx="1243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2 45</a:t>
            </a: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0 ₽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7"/>
          <p:cNvSpPr/>
          <p:nvPr/>
        </p:nvSpPr>
        <p:spPr>
          <a:xfrm>
            <a:off x="476250" y="2305050"/>
            <a:ext cx="30555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High Six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476250" y="2971800"/>
            <a:ext cx="5915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Зарядный кабель-брелок 6-в-1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476250" y="1881188"/>
            <a:ext cx="38004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8"/>
              </a:rPr>
              <a:t>HSI00028</a:t>
            </a:r>
            <a:r>
              <a:rPr lang="en-US" sz="2000">
                <a:solidFill>
                  <a:srgbClr val="A5A5A5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 / </a:t>
            </a: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9"/>
              </a:rPr>
              <a:t>HSI00029</a:t>
            </a:r>
            <a:endParaRPr sz="2000">
              <a:solidFill>
                <a:srgbClr val="A5A5A5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3" name="Google Shape;20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733800"/>
            <a:ext cx="743902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4" name="Google Shape;20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9696450"/>
            <a:ext cx="1428751" cy="147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5" name="Google Shape;20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4218" y="7711812"/>
            <a:ext cx="18669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6" name="Google Shape;20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50" y="2305050"/>
            <a:ext cx="37528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8"/>
          <p:cNvSpPr/>
          <p:nvPr/>
        </p:nvSpPr>
        <p:spPr>
          <a:xfrm>
            <a:off x="466763" y="3854575"/>
            <a:ext cx="74580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Компактный и многофункциональный кабель,</a:t>
            </a:r>
            <a:r>
              <a:rPr lang="en-US" sz="21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 который всегда будет под рукой в виде брелока для ключей.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476250" y="4610100"/>
            <a:ext cx="5915025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Мини-кабель с магнитами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Быстрая зарядка (до 3 А)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6 вариантов подключения через USB-C/USB-C, USB-A, Micro-USB и Lightning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Скорость передачи данных — 480 Мбит/с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Корпус-открывалка для бутылок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2838859" y="7886263"/>
            <a:ext cx="1645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От 1 200 шт.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76250" y="2305050"/>
            <a:ext cx="33051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High Six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76250" y="2971800"/>
            <a:ext cx="5686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Зарядный кабель-брелок 6-в-1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7">
            <a:alphaModFix/>
          </a:blip>
          <a:srcRect b="0" l="463" r="0" t="0"/>
          <a:stretch/>
        </p:blipFill>
        <p:spPr>
          <a:xfrm>
            <a:off x="8304985" y="480238"/>
            <a:ext cx="9382124" cy="9425762"/>
          </a:xfrm>
          <a:custGeom>
            <a:rect b="b" l="l" r="r" t="t"/>
            <a:pathLst>
              <a:path extrusionOk="0" h="10287000" w="10239375">
                <a:moveTo>
                  <a:pt x="1706597" y="0"/>
                </a:moveTo>
                <a:lnTo>
                  <a:pt x="8532778" y="0"/>
                </a:lnTo>
                <a:cubicBezTo>
                  <a:pt x="9475305" y="0"/>
                  <a:pt x="10239375" y="764070"/>
                  <a:pt x="10239375" y="1706597"/>
                </a:cubicBezTo>
                <a:lnTo>
                  <a:pt x="10239375" y="8580403"/>
                </a:lnTo>
                <a:cubicBezTo>
                  <a:pt x="10239375" y="9522930"/>
                  <a:pt x="9475305" y="10287000"/>
                  <a:pt x="8532778" y="10287000"/>
                </a:cubicBezTo>
                <a:lnTo>
                  <a:pt x="1706597" y="10287000"/>
                </a:lnTo>
                <a:cubicBezTo>
                  <a:pt x="764070" y="10287000"/>
                  <a:pt x="0" y="9522930"/>
                  <a:pt x="0" y="8580403"/>
                </a:cubicBezTo>
                <a:lnTo>
                  <a:pt x="0" y="1706597"/>
                </a:lnTo>
                <a:cubicBezTo>
                  <a:pt x="0" y="764070"/>
                  <a:pt x="764070" y="0"/>
                  <a:pt x="170659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3" name="Google Shape;213;p18"/>
          <p:cNvSpPr/>
          <p:nvPr/>
        </p:nvSpPr>
        <p:spPr>
          <a:xfrm>
            <a:off x="476250" y="7295998"/>
            <a:ext cx="48399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Pantone Coloring + Standard / Customized box: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19" name="Google Shape;2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/>
          <p:nvPr/>
        </p:nvSpPr>
        <p:spPr>
          <a:xfrm>
            <a:off x="7456950" y="981075"/>
            <a:ext cx="33741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6750"/>
              <a:buFont typeface="Geologica Medium"/>
              <a:buNone/>
            </a:pPr>
            <a:r>
              <a:rPr lang="en-US" sz="675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Infinity</a:t>
            </a:r>
            <a:endParaRPr sz="6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6819900" y="1914525"/>
            <a:ext cx="46386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Интеллектуальный дизайн.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27" name="Google Shape;2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8" name="Google Shape;2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9696450"/>
            <a:ext cx="1428751" cy="147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9" name="Google Shape;22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8048625"/>
            <a:ext cx="18669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0"/>
          <p:cNvSpPr/>
          <p:nvPr/>
        </p:nvSpPr>
        <p:spPr>
          <a:xfrm>
            <a:off x="476251" y="3610475"/>
            <a:ext cx="65490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E6E73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Держатель подходит для большинства моделей смартфонов, а минималистичный дизайн делает его </a:t>
            </a: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идеальным инновационным аксессуаром.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476250" y="4943475"/>
            <a:ext cx="6286500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Гладкий и прочный силикон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Совместим со всеми популярными моделями смартфонов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Надежное крепление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Регулируемый нейлоновый шнур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Кнопки и функции смартфона всегда доступны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772875" y="8210550"/>
            <a:ext cx="13500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1 560 ₽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476250" y="1962150"/>
            <a:ext cx="22338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Infinity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/>
          <p:nvPr/>
        </p:nvSpPr>
        <p:spPr>
          <a:xfrm>
            <a:off x="476250" y="2628900"/>
            <a:ext cx="4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Универсальный ремешок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для телефона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476250" y="1571625"/>
            <a:ext cx="38004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6"/>
              </a:rPr>
              <a:t>IFE00009</a:t>
            </a:r>
            <a:r>
              <a:rPr lang="en-US" sz="2000">
                <a:solidFill>
                  <a:srgbClr val="A5A5A5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 / </a:t>
            </a: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7"/>
              </a:rPr>
              <a:t>IFE00010</a:t>
            </a:r>
            <a:endParaRPr sz="2000">
              <a:solidFill>
                <a:srgbClr val="A5A5A5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41" name="Google Shape;2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9696450"/>
            <a:ext cx="1428751" cy="147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42" name="Google Shape;24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6750" y="8190662"/>
            <a:ext cx="18669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1"/>
          <p:cNvSpPr/>
          <p:nvPr/>
        </p:nvSpPr>
        <p:spPr>
          <a:xfrm>
            <a:off x="476250" y="3625150"/>
            <a:ext cx="74580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E6E73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Держатель подходит для большинства моделей смартфонов, а минималистичный дизайн делает его </a:t>
            </a: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идеальным инновационным аксессуаром.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476250" y="4943475"/>
            <a:ext cx="6286500" cy="18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Гладкий и прочный силикон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Совместим со всеми популярными моделями смартфонов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Надежное крепление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Регулируемый нейлоновый шнур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Кнопки и функции смартфона всегда доступны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2677400" y="8363775"/>
            <a:ext cx="18669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От 525 шт.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476250" y="1962150"/>
            <a:ext cx="2189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Infinity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476250" y="2628900"/>
            <a:ext cx="5036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Универсальный ремешок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для телефона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85316" y="780505"/>
            <a:ext cx="8725989" cy="8725989"/>
          </a:xfrm>
          <a:custGeom>
            <a:rect b="b" l="l" r="r" t="t"/>
            <a:pathLst>
              <a:path extrusionOk="0" h="8725989" w="8725989">
                <a:moveTo>
                  <a:pt x="1013128" y="0"/>
                </a:moveTo>
                <a:lnTo>
                  <a:pt x="7712861" y="0"/>
                </a:lnTo>
                <a:lnTo>
                  <a:pt x="7789884" y="19805"/>
                </a:lnTo>
                <a:cubicBezTo>
                  <a:pt x="8204094" y="148637"/>
                  <a:pt x="8539753" y="455758"/>
                  <a:pt x="8707097" y="851404"/>
                </a:cubicBezTo>
                <a:lnTo>
                  <a:pt x="8725989" y="903021"/>
                </a:lnTo>
                <a:lnTo>
                  <a:pt x="8725989" y="7822967"/>
                </a:lnTo>
                <a:lnTo>
                  <a:pt x="8707097" y="7874584"/>
                </a:lnTo>
                <a:cubicBezTo>
                  <a:pt x="8539753" y="8270230"/>
                  <a:pt x="8204094" y="8577351"/>
                  <a:pt x="7789884" y="8706183"/>
                </a:cubicBezTo>
                <a:lnTo>
                  <a:pt x="7712857" y="8725989"/>
                </a:lnTo>
                <a:lnTo>
                  <a:pt x="1013132" y="8725989"/>
                </a:lnTo>
                <a:lnTo>
                  <a:pt x="936105" y="8706183"/>
                </a:lnTo>
                <a:cubicBezTo>
                  <a:pt x="521895" y="8577351"/>
                  <a:pt x="186236" y="8270230"/>
                  <a:pt x="18892" y="7874584"/>
                </a:cubicBezTo>
                <a:lnTo>
                  <a:pt x="0" y="7822967"/>
                </a:lnTo>
                <a:lnTo>
                  <a:pt x="0" y="903021"/>
                </a:lnTo>
                <a:lnTo>
                  <a:pt x="18892" y="851404"/>
                </a:lnTo>
                <a:cubicBezTo>
                  <a:pt x="186236" y="455758"/>
                  <a:pt x="521895" y="148637"/>
                  <a:pt x="936105" y="198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9" name="Google Shape;249;p21"/>
          <p:cNvSpPr/>
          <p:nvPr/>
        </p:nvSpPr>
        <p:spPr>
          <a:xfrm>
            <a:off x="476250" y="7594575"/>
            <a:ext cx="49038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Pantone Coloring + Standard / Customized box: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4567238" y="757325"/>
            <a:ext cx="9153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5250"/>
              <a:buFont typeface="Geologica Medium"/>
              <a:buNone/>
            </a:pPr>
            <a:r>
              <a:rPr lang="en-US" sz="525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Экологичный бренд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25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из Германии </a:t>
            </a:r>
            <a:r>
              <a:rPr lang="en-US" sz="5250">
                <a:solidFill>
                  <a:srgbClr val="6E6E73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для настоящих фанатов гаджетов</a:t>
            </a:r>
            <a:endParaRPr sz="5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3067050" y="7286625"/>
            <a:ext cx="121539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E6E73"/>
              </a:buClr>
              <a:buSzPts val="2700"/>
              <a:buFont typeface="Geologica"/>
              <a:buNone/>
            </a:pPr>
            <a:r>
              <a:rPr lang="en-US" sz="27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Компания создана в Германии в 2015 году. Разрабатывает и производит зарядные устройства, аксессуары для смартфонов, портативные колонки. </a:t>
            </a:r>
            <a:r>
              <a:rPr lang="en-US" sz="27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Входит в 5% брендов, награжденных золотой медалью EcoVadis, крупнейшего независимого рейтинга устойчивости бизнеса.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55" name="Google Shape;2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9696450"/>
            <a:ext cx="1428751" cy="147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6" name="Google Shape;25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6849" y="7491211"/>
            <a:ext cx="18669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2"/>
          <p:cNvSpPr/>
          <p:nvPr/>
        </p:nvSpPr>
        <p:spPr>
          <a:xfrm>
            <a:off x="476249" y="3666875"/>
            <a:ext cx="74580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Просто, удобно и стильно!  Можно использовать с любыми закрытыми чехлами для смартфонов.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2"/>
          <p:cNvSpPr/>
          <p:nvPr/>
        </p:nvSpPr>
        <p:spPr>
          <a:xfrm>
            <a:off x="476250" y="4557702"/>
            <a:ext cx="7067700" cy="28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Минималистичный дизайн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Идеален для поездок, прогулок и путешествий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Регулируемая длина до 150 см:  его можно носить на шее, через плечо или на запястье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Функциональный и практичный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Простой в использовании:  поместить кольцо для крепления внутрь чехла, с нижнего края — там, где есть прорезь для зарядки. Прикрепите к кольцу прочный анкер и готово! </a:t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4241101" y="7653088"/>
            <a:ext cx="14286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2 480 ₽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2"/>
          <p:cNvSpPr/>
          <p:nvPr/>
        </p:nvSpPr>
        <p:spPr>
          <a:xfrm>
            <a:off x="476250" y="1962150"/>
            <a:ext cx="40719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Infinity Go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2"/>
          <p:cNvSpPr/>
          <p:nvPr/>
        </p:nvSpPr>
        <p:spPr>
          <a:xfrm>
            <a:off x="476250" y="2628900"/>
            <a:ext cx="61023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Универсальный ремешок - держатель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для телефона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476250" y="1571625"/>
            <a:ext cx="38004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5"/>
              </a:rPr>
              <a:t>IFG00003</a:t>
            </a:r>
            <a:r>
              <a:rPr lang="en-US" sz="2000">
                <a:solidFill>
                  <a:srgbClr val="A5A5A5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 / </a:t>
            </a: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6"/>
              </a:rPr>
              <a:t>IFG00004</a:t>
            </a:r>
            <a:endParaRPr sz="2000">
              <a:solidFill>
                <a:srgbClr val="A5A5A5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  <p:pic>
        <p:nvPicPr>
          <p:cNvPr id="263" name="Google Shape;263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19141" y="108352"/>
            <a:ext cx="4964896" cy="496489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64" name="Google Shape;264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384702" y="95991"/>
            <a:ext cx="4903298" cy="496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323600" y="5226609"/>
            <a:ext cx="4964400" cy="496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319637" y="5226609"/>
            <a:ext cx="4964400" cy="496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preencoded.png" id="267" name="Google Shape;26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6483" y="8912935"/>
            <a:ext cx="18669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/>
          <p:nvPr/>
        </p:nvSpPr>
        <p:spPr>
          <a:xfrm>
            <a:off x="2706476" y="9080650"/>
            <a:ext cx="18417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От 5 032 шт.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476258" y="8371111"/>
            <a:ext cx="49038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Pantone Coloring + Standard / Customized box: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5" name="Google Shape;2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3"/>
          <p:cNvSpPr/>
          <p:nvPr/>
        </p:nvSpPr>
        <p:spPr>
          <a:xfrm>
            <a:off x="5957850" y="311125"/>
            <a:ext cx="63723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F5F7"/>
              </a:buClr>
              <a:buSzPts val="6750"/>
              <a:buFont typeface="Geologica Medium"/>
              <a:buNone/>
            </a:pPr>
            <a:r>
              <a:rPr lang="en-US" sz="6750">
                <a:solidFill>
                  <a:srgbClr val="F5F5F7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allroundo® GaN</a:t>
            </a:r>
            <a:endParaRPr sz="6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6780025" y="2046600"/>
            <a:ext cx="5305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5F5F7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F5F5F7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Универсальность. Лаконичность. Стиль.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3" name="Google Shape;2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4" name="Google Shape;28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3419475"/>
            <a:ext cx="7439025" cy="3676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5" name="Google Shape;28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9696450"/>
            <a:ext cx="1428751" cy="147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6" name="Google Shape;28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50" y="8020050"/>
            <a:ext cx="18669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7" name="Google Shape;287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250" y="1990725"/>
            <a:ext cx="37528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4"/>
          <p:cNvSpPr/>
          <p:nvPr/>
        </p:nvSpPr>
        <p:spPr>
          <a:xfrm>
            <a:off x="476250" y="3566225"/>
            <a:ext cx="69153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Универсальное зарядное устройство в компактном чехле, </a:t>
            </a:r>
            <a:r>
              <a:rPr lang="en-US" sz="21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способное заменить все ваши кабели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для гаджетов.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76250" y="4591050"/>
            <a:ext cx="6353175" cy="2505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Мощность зарядного устройства —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от 30 до 60 Вт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Быстрая зарядка PD 3.0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Адаптеры USB-A, Micro-USB и Lightning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Вход/выход USB-C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Дорожный футляр надежно защищает адаптеры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Спиральный кабель растягивается до 120 см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640800" y="8194500"/>
            <a:ext cx="16143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5 800 ₽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476250" y="1990725"/>
            <a:ext cx="51099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allroundo® GaN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476250" y="2657475"/>
            <a:ext cx="5412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Зарядное устройство 6-в-1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476250" y="1571625"/>
            <a:ext cx="38004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accent1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ACG0000</a:t>
            </a:r>
            <a:r>
              <a:rPr lang="en-US" sz="2000" u="sng">
                <a:solidFill>
                  <a:schemeClr val="accen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14605000" y="381000"/>
            <a:ext cx="1854200" cy="749967"/>
          </a:xfrm>
          <a:prstGeom prst="rect">
            <a:avLst/>
          </a:prstGeom>
          <a:solidFill>
            <a:srgbClr val="F5F5F8"/>
          </a:solidFill>
          <a:ln cap="flat" cmpd="sng" w="12700">
            <a:solidFill>
              <a:srgbClr val="F5F5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4903867" y="25226"/>
            <a:ext cx="1555333" cy="35577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01" name="Google Shape;3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5"/>
          <p:cNvSpPr/>
          <p:nvPr/>
        </p:nvSpPr>
        <p:spPr>
          <a:xfrm>
            <a:off x="6657975" y="379400"/>
            <a:ext cx="49722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F5F7"/>
              </a:buClr>
              <a:buSzPts val="6750"/>
              <a:buFont typeface="Geologica Medium"/>
              <a:buNone/>
            </a:pPr>
            <a:r>
              <a:rPr lang="en-US" sz="6750">
                <a:solidFill>
                  <a:srgbClr val="F5F5F7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Air Beats Go</a:t>
            </a:r>
            <a:endParaRPr sz="6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5996063" y="2149325"/>
            <a:ext cx="6296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5F5F7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F5F5F7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Мощный бит в компактном корпусе.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09" name="Google Shape;3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0" name="Google Shape;31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3571875"/>
            <a:ext cx="7439025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1" name="Google Shape;31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9696450"/>
            <a:ext cx="1428751" cy="147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2" name="Google Shape;312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50" y="7112300"/>
            <a:ext cx="18669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/>
          <p:nvPr/>
        </p:nvSpPr>
        <p:spPr>
          <a:xfrm>
            <a:off x="466763" y="3697213"/>
            <a:ext cx="74580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E6E73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Несмотря на небольшие размеры, колонка </a:t>
            </a: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отлично воспроизводит басы и высокие ноты,</a:t>
            </a:r>
            <a:r>
              <a:rPr lang="en-US" sz="21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 создавая объемное звучание любимых треков.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6"/>
          <p:cNvSpPr/>
          <p:nvPr/>
        </p:nvSpPr>
        <p:spPr>
          <a:xfrm>
            <a:off x="476250" y="4838738"/>
            <a:ext cx="62865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Режим усиления басов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10 часов работы без подзарядки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Защита от воды и пыли IPx7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Совместима с Siri и Google Assistant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Функция ответа на звонок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Мощность 5 Вт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6"/>
          <p:cNvSpPr/>
          <p:nvPr/>
        </p:nvSpPr>
        <p:spPr>
          <a:xfrm>
            <a:off x="928703" y="7274225"/>
            <a:ext cx="11943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5 870 ₽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6"/>
          <p:cNvSpPr/>
          <p:nvPr/>
        </p:nvSpPr>
        <p:spPr>
          <a:xfrm>
            <a:off x="476250" y="1800225"/>
            <a:ext cx="38625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Air Beats Go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6"/>
          <p:cNvSpPr/>
          <p:nvPr/>
        </p:nvSpPr>
        <p:spPr>
          <a:xfrm>
            <a:off x="445350" y="2635000"/>
            <a:ext cx="3924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Беспроводная колонка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6"/>
          <p:cNvSpPr/>
          <p:nvPr/>
        </p:nvSpPr>
        <p:spPr>
          <a:xfrm>
            <a:off x="476250" y="1323987"/>
            <a:ext cx="3800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7"/>
              </a:rPr>
              <a:t>AGO00001</a:t>
            </a:r>
            <a:r>
              <a:rPr lang="en-US" sz="2000">
                <a:solidFill>
                  <a:srgbClr val="A5A5A5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 / </a:t>
            </a: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8"/>
              </a:rPr>
              <a:t>AGO00002</a:t>
            </a:r>
            <a:endParaRPr sz="2000">
              <a:solidFill>
                <a:srgbClr val="A5A5A5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24" name="Google Shape;3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571875"/>
            <a:ext cx="7439025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5" name="Google Shape;32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9696450"/>
            <a:ext cx="1428751" cy="147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6" name="Google Shape;32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8262" y="6818275"/>
            <a:ext cx="2395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7"/>
          <p:cNvSpPr/>
          <p:nvPr/>
        </p:nvSpPr>
        <p:spPr>
          <a:xfrm>
            <a:off x="476250" y="3693938"/>
            <a:ext cx="6286500" cy="19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Режим усиления басов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10 часов работы без подзарядки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Защита от воды и пыли IPx7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Совместима с Siri и Google Assistant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Функция ответа на звонок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Мощность 5 Вт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7"/>
          <p:cNvSpPr/>
          <p:nvPr/>
        </p:nvSpPr>
        <p:spPr>
          <a:xfrm>
            <a:off x="3175913" y="7000750"/>
            <a:ext cx="20397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От 3 024 шт.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7"/>
          <p:cNvSpPr/>
          <p:nvPr/>
        </p:nvSpPr>
        <p:spPr>
          <a:xfrm>
            <a:off x="476250" y="1247400"/>
            <a:ext cx="39243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Air Beats Go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7"/>
          <p:cNvSpPr/>
          <p:nvPr/>
        </p:nvSpPr>
        <p:spPr>
          <a:xfrm>
            <a:off x="476250" y="2380388"/>
            <a:ext cx="3924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Беспроводная колонка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M_Air_Beats_Go_Designvorschlag_Mitsubishi" id="331" name="Google Shape;33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74781" y="257174"/>
            <a:ext cx="4936969" cy="493696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VM_Air_Beats_Go_Designvorschlag_immoscout" id="332" name="Google Shape;332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74781" y="5354793"/>
            <a:ext cx="4936969" cy="493696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VM_Air_Beats_Go_Designvorschlag_Telekom" id="333" name="Google Shape;333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74006" y="2300287"/>
            <a:ext cx="5629275" cy="56292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34" name="Google Shape;334;p27"/>
          <p:cNvSpPr/>
          <p:nvPr/>
        </p:nvSpPr>
        <p:spPr>
          <a:xfrm>
            <a:off x="538212" y="6481864"/>
            <a:ext cx="38004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Pantone Coloring + Standard / Customized box: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40" name="Google Shape;3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8"/>
          <p:cNvSpPr/>
          <p:nvPr/>
        </p:nvSpPr>
        <p:spPr>
          <a:xfrm>
            <a:off x="4962525" y="723900"/>
            <a:ext cx="83629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5250"/>
              <a:buFont typeface="Geologica Medium"/>
              <a:buNone/>
            </a:pPr>
            <a:r>
              <a:rPr lang="en-US" sz="525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Все товары поставляются </a:t>
            </a:r>
            <a:r>
              <a:rPr lang="en-US" sz="5250">
                <a:solidFill>
                  <a:srgbClr val="6E6E73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в фирменных коробках</a:t>
            </a:r>
            <a:endParaRPr sz="5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47" name="Google Shape;3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9"/>
          <p:cNvSpPr/>
          <p:nvPr/>
        </p:nvSpPr>
        <p:spPr>
          <a:xfrm>
            <a:off x="4962525" y="723900"/>
            <a:ext cx="83629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5250"/>
              <a:buFont typeface="Geologica Medium"/>
              <a:buNone/>
            </a:pPr>
            <a:r>
              <a:rPr lang="en-US" sz="525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Возможности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250">
                <a:solidFill>
                  <a:srgbClr val="6E6E73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персонализации</a:t>
            </a:r>
            <a:endParaRPr sz="5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9"/>
          <p:cNvSpPr/>
          <p:nvPr/>
        </p:nvSpPr>
        <p:spPr>
          <a:xfrm>
            <a:off x="9144000" y="3582729"/>
            <a:ext cx="5972175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Все товары можно забрендировать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под клиента: нанести логотип или произвести индивидуальную партию по Pantone.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7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" name="Google Shape;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4467225" y="1190625"/>
            <a:ext cx="93535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5250"/>
              <a:buFont typeface="Geologica Medium"/>
              <a:buNone/>
            </a:pPr>
            <a:r>
              <a:rPr lang="en-US" sz="525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Долговечность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25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и многофункциональность</a:t>
            </a:r>
            <a:endParaRPr sz="5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809625" y="6400800"/>
            <a:ext cx="676275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E6E73"/>
              </a:buClr>
              <a:buSzPts val="2700"/>
              <a:buFont typeface="Geologica"/>
              <a:buNone/>
            </a:pPr>
            <a:r>
              <a:rPr lang="en-US" sz="27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Один кабель вместо четырех, одно зарядное устройство для большинства гаджетов, </a:t>
            </a:r>
            <a:r>
              <a:rPr lang="en-US" sz="27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переработанные материалы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с доказанной экологичностью</a:t>
            </a:r>
            <a:r>
              <a:rPr lang="en-US" sz="27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 — так компания минимизирует потребление ресурсов и снижает воздействие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>
                <a:solidFill>
                  <a:srgbClr val="6E6E73"/>
                </a:solidFill>
                <a:latin typeface="Geologica"/>
                <a:ea typeface="Geologica"/>
                <a:cs typeface="Geologica"/>
                <a:sym typeface="Geologica"/>
              </a:rPr>
              <a:t>на окружающую среду.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1010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6" name="Google Shape;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5748725" y="951850"/>
            <a:ext cx="6543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5250"/>
              <a:buFont typeface="Geologica Medium"/>
              <a:buNone/>
            </a:pPr>
            <a:r>
              <a:rPr lang="en-US" sz="525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Международные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250">
                <a:solidFill>
                  <a:srgbClr val="1D1D1F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награды</a:t>
            </a:r>
            <a:endParaRPr sz="5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6153150" y="268775"/>
            <a:ext cx="59817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F5F7"/>
              </a:buClr>
              <a:buSzPts val="6750"/>
              <a:buFont typeface="Geologica Medium"/>
              <a:buNone/>
            </a:pPr>
            <a:r>
              <a:rPr lang="en-US" sz="6750">
                <a:solidFill>
                  <a:srgbClr val="F5F5F7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allroundo® eco</a:t>
            </a:r>
            <a:endParaRPr sz="6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6900863" y="2119975"/>
            <a:ext cx="4486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5F5F7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F5F5F7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Надежный. Универсальный. Компактный.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1" name="Google Shape;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2" name="Google Shape;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3448050"/>
            <a:ext cx="7439025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3" name="Google Shape;5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9696450"/>
            <a:ext cx="1428751" cy="147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" name="Google Shape;5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50" y="2019300"/>
            <a:ext cx="37528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476250" y="3812125"/>
            <a:ext cx="70770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Экологичная и инновационная модель </a:t>
            </a: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для тех,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кто хочет заботиться о природе,</a:t>
            </a: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 не забывая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о собственном комфорте.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476250" y="4619625"/>
            <a:ext cx="62865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86868B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Быстрая зарядка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Быстрая передача данных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Длина кабеля до 90 см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Содержит 75% переработанных материалов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Вход/выход USB-C</a:t>
            </a: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Адаптеры USB-A, Micro-USB и Lightning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для всех современных устройств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452475" y="1510475"/>
            <a:ext cx="41946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allroundo®</a:t>
            </a:r>
            <a:endParaRPr sz="4500">
              <a:solidFill>
                <a:srgbClr val="1D1D1F"/>
              </a:solidFill>
              <a:latin typeface="Geologica SemiBold"/>
              <a:ea typeface="Geologica SemiBold"/>
              <a:cs typeface="Geologica SemiBold"/>
              <a:sym typeface="Geologica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eco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452451" y="2874550"/>
            <a:ext cx="4062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зарядный кабель 6-в-1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942975" y="7918276"/>
            <a:ext cx="962025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2 490 ₽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452463" y="1129475"/>
            <a:ext cx="3800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7"/>
              </a:rPr>
              <a:t>ALE00012</a:t>
            </a:r>
            <a:r>
              <a:rPr lang="en-US" sz="2000">
                <a:solidFill>
                  <a:srgbClr val="A5A5A5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 / </a:t>
            </a: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8"/>
              </a:rPr>
              <a:t>ALE00013</a:t>
            </a:r>
            <a:endParaRPr sz="2000">
              <a:solidFill>
                <a:srgbClr val="A5A5A5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4750715" y="0"/>
            <a:ext cx="1708485" cy="33688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14520111" y="336884"/>
            <a:ext cx="1939089" cy="792587"/>
          </a:xfrm>
          <a:prstGeom prst="rect">
            <a:avLst/>
          </a:prstGeom>
          <a:solidFill>
            <a:srgbClr val="F5F5F8"/>
          </a:solidFill>
          <a:ln cap="flat" cmpd="sng" w="12700">
            <a:solidFill>
              <a:srgbClr val="F5F5F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9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8" name="Google Shape;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448050"/>
            <a:ext cx="7439025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9" name="Google Shape;6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9696450"/>
            <a:ext cx="1428751" cy="147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" name="Google Shape;7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2019300"/>
            <a:ext cx="375285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1" name="Google Shape;7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9725" y="6627441"/>
            <a:ext cx="18669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476250" y="3538013"/>
            <a:ext cx="70770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Экологичная и инновационная модель </a:t>
            </a: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для тех,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кто хочет заботиться о природе,</a:t>
            </a: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 не забывая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о собственном комфорте.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476238" y="4894875"/>
            <a:ext cx="62865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Представлен в двух вариантах упаковки: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86868B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Компактная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86868B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Премиальная</a:t>
            </a: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476250" y="1234488"/>
            <a:ext cx="4048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allroundo® eco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476250" y="2686050"/>
            <a:ext cx="428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зарядный кабель 6-в-1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1045825" y="6717950"/>
            <a:ext cx="1428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2 630 ₽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10283252" y="9265913"/>
            <a:ext cx="11532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2 30 ₽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7">
            <a:alphaModFix/>
          </a:blip>
          <a:srcRect b="28739" l="0" r="0" t="25832"/>
          <a:stretch/>
        </p:blipFill>
        <p:spPr>
          <a:xfrm>
            <a:off x="6981815" y="1323814"/>
            <a:ext cx="6223000" cy="2827046"/>
          </a:xfrm>
          <a:custGeom>
            <a:rect b="b" l="l" r="r" t="t"/>
            <a:pathLst>
              <a:path extrusionOk="0" h="2827046" w="6223000">
                <a:moveTo>
                  <a:pt x="396036" y="0"/>
                </a:moveTo>
                <a:lnTo>
                  <a:pt x="5826964" y="0"/>
                </a:lnTo>
                <a:cubicBezTo>
                  <a:pt x="5989607" y="0"/>
                  <a:pt x="6133002" y="82405"/>
                  <a:pt x="6217677" y="207741"/>
                </a:cubicBezTo>
                <a:lnTo>
                  <a:pt x="6223000" y="217547"/>
                </a:lnTo>
                <a:lnTo>
                  <a:pt x="6223000" y="2609499"/>
                </a:lnTo>
                <a:lnTo>
                  <a:pt x="6217677" y="2619306"/>
                </a:lnTo>
                <a:cubicBezTo>
                  <a:pt x="6133002" y="2744642"/>
                  <a:pt x="5989607" y="2827046"/>
                  <a:pt x="5826964" y="2827046"/>
                </a:cubicBezTo>
                <a:lnTo>
                  <a:pt x="396036" y="2827046"/>
                </a:lnTo>
                <a:cubicBezTo>
                  <a:pt x="233394" y="2827046"/>
                  <a:pt x="89998" y="2744642"/>
                  <a:pt x="5323" y="2619306"/>
                </a:cubicBezTo>
                <a:lnTo>
                  <a:pt x="0" y="2609500"/>
                </a:lnTo>
                <a:lnTo>
                  <a:pt x="0" y="217547"/>
                </a:lnTo>
                <a:lnTo>
                  <a:pt x="5323" y="207741"/>
                </a:lnTo>
                <a:cubicBezTo>
                  <a:pt x="89998" y="82405"/>
                  <a:pt x="233394" y="0"/>
                  <a:pt x="396036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 rotWithShape="1">
          <a:blip r:embed="rId8">
            <a:alphaModFix/>
          </a:blip>
          <a:srcRect b="549" l="0" r="0" t="0"/>
          <a:stretch/>
        </p:blipFill>
        <p:spPr>
          <a:xfrm>
            <a:off x="12266160" y="4150860"/>
            <a:ext cx="5545590" cy="5515136"/>
          </a:xfrm>
          <a:custGeom>
            <a:rect b="b" l="l" r="r" t="t"/>
            <a:pathLst>
              <a:path extrusionOk="0" h="5515136" w="5545590">
                <a:moveTo>
                  <a:pt x="919208" y="0"/>
                </a:moveTo>
                <a:lnTo>
                  <a:pt x="4626382" y="0"/>
                </a:lnTo>
                <a:cubicBezTo>
                  <a:pt x="5134048" y="0"/>
                  <a:pt x="5545590" y="411543"/>
                  <a:pt x="5545590" y="919208"/>
                </a:cubicBezTo>
                <a:lnTo>
                  <a:pt x="5545590" y="4595928"/>
                </a:lnTo>
                <a:cubicBezTo>
                  <a:pt x="5545590" y="5103593"/>
                  <a:pt x="5134048" y="5515136"/>
                  <a:pt x="4626382" y="5515136"/>
                </a:cubicBezTo>
                <a:lnTo>
                  <a:pt x="919208" y="5515136"/>
                </a:lnTo>
                <a:cubicBezTo>
                  <a:pt x="411543" y="5515136"/>
                  <a:pt x="0" y="5103593"/>
                  <a:pt x="0" y="4595928"/>
                </a:cubicBezTo>
                <a:lnTo>
                  <a:pt x="0" y="919208"/>
                </a:lnTo>
                <a:cubicBezTo>
                  <a:pt x="0" y="411543"/>
                  <a:pt x="411543" y="0"/>
                  <a:pt x="9192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0" name="Google Shape;80;p9"/>
          <p:cNvSpPr/>
          <p:nvPr/>
        </p:nvSpPr>
        <p:spPr>
          <a:xfrm>
            <a:off x="13706475" y="4333875"/>
            <a:ext cx="38004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9"/>
              </a:rPr>
              <a:t>ALE00001 </a:t>
            </a:r>
            <a:r>
              <a:rPr lang="en-US" sz="2000">
                <a:solidFill>
                  <a:srgbClr val="A5A5A5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/ </a:t>
            </a: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10"/>
              </a:rPr>
              <a:t>ALE00002 </a:t>
            </a:r>
            <a:endParaRPr sz="2000">
              <a:solidFill>
                <a:srgbClr val="A5A5A5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6981826" y="1323814"/>
            <a:ext cx="5071714" cy="449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11"/>
              </a:rPr>
              <a:t>ALE00012</a:t>
            </a:r>
            <a:r>
              <a:rPr lang="en-US" sz="2000">
                <a:solidFill>
                  <a:srgbClr val="A5A5A5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 / </a:t>
            </a:r>
            <a:r>
              <a:rPr lang="en-US" sz="2000" u="sng">
                <a:solidFill>
                  <a:schemeClr val="hlink"/>
                </a:solidFill>
                <a:latin typeface="Geologica Medium"/>
                <a:ea typeface="Geologica Medium"/>
                <a:cs typeface="Geologica Medium"/>
                <a:sym typeface="Geologica Medium"/>
                <a:hlinkClick r:id="rId12"/>
              </a:rPr>
              <a:t>ALE00013</a:t>
            </a:r>
            <a:endParaRPr sz="2000">
              <a:solidFill>
                <a:srgbClr val="A5A5A5"/>
              </a:solidFill>
              <a:latin typeface="Geologica Medium"/>
              <a:ea typeface="Geologica Medium"/>
              <a:cs typeface="Geologica Medium"/>
              <a:sym typeface="Geologica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/>
          <p:nvPr/>
        </p:nvSpPr>
        <p:spPr>
          <a:xfrm>
            <a:off x="476250" y="6974598"/>
            <a:ext cx="62865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Pantone Coloring  (только бампер) + Standard / Customized box: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86868B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indent="-209550" lvl="0" marL="3429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rgbClr val="86868B"/>
              </a:solidFill>
              <a:latin typeface="Geologica"/>
              <a:ea typeface="Geologica"/>
              <a:cs typeface="Geologica"/>
              <a:sym typeface="Geologic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Pantone PREMIUM (полностью, как на фото) + Standard / Customized box: </a:t>
            </a:r>
            <a:endParaRPr/>
          </a:p>
        </p:txBody>
      </p:sp>
      <p:pic>
        <p:nvPicPr>
          <p:cNvPr descr="preencoded.png" id="88" name="Google Shape;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3448050"/>
            <a:ext cx="7439025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9" name="Google Shape;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9696450"/>
            <a:ext cx="1428751" cy="147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0" name="Google Shape;9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2019300"/>
            <a:ext cx="375285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1" name="Google Shape;9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18612" y="7743825"/>
            <a:ext cx="18669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0"/>
          <p:cNvSpPr/>
          <p:nvPr/>
        </p:nvSpPr>
        <p:spPr>
          <a:xfrm>
            <a:off x="476250" y="3333738"/>
            <a:ext cx="58959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Экологичная и инновационная модель </a:t>
            </a: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для тех,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>
                <a:solidFill>
                  <a:srgbClr val="1D1D1F"/>
                </a:solidFill>
                <a:latin typeface="Geologica"/>
                <a:ea typeface="Geologica"/>
                <a:cs typeface="Geologica"/>
                <a:sym typeface="Geologica"/>
              </a:rPr>
              <a:t>кто хочет заботиться о природе,</a:t>
            </a: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 не забывая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о собственном комфорте.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476250" y="4780175"/>
            <a:ext cx="62865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Быстрая зарядка</a:t>
            </a:r>
            <a:b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Быстрая передача данных</a:t>
            </a:r>
            <a:b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Длина кабеля до 90 см</a:t>
            </a:r>
            <a:b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Содержит 75% переработанных материалов</a:t>
            </a:r>
            <a:b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Вход/выход USB-C</a:t>
            </a:r>
            <a:b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</a:b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Адаптеры USB-A, Micro-USB и Lightning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86868B"/>
                </a:solidFill>
                <a:latin typeface="Geologica"/>
                <a:ea typeface="Geologica"/>
                <a:cs typeface="Geologica"/>
                <a:sym typeface="Geologica"/>
              </a:rPr>
              <a:t>для всех современных устройств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476250" y="1123800"/>
            <a:ext cx="4048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4500"/>
              <a:buFont typeface="Geologica SemiBold"/>
              <a:buNone/>
            </a:pPr>
            <a:r>
              <a:rPr lang="en-US" sz="4500">
                <a:solidFill>
                  <a:srgbClr val="1D1D1F"/>
                </a:solidFill>
                <a:latin typeface="Geologica SemiBold"/>
                <a:ea typeface="Geologica SemiBold"/>
                <a:cs typeface="Geologica SemiBold"/>
                <a:sym typeface="Geologica SemiBold"/>
              </a:rPr>
              <a:t>allroundo® eco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452452" y="2495275"/>
            <a:ext cx="4370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6868B"/>
              </a:buClr>
              <a:buSzPts val="2700"/>
              <a:buFont typeface="Geologica Medium"/>
              <a:buNone/>
            </a:pPr>
            <a:r>
              <a:rPr lang="en-US" sz="2700">
                <a:solidFill>
                  <a:srgbClr val="86868B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зарядный кабель 6-в-1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2882450" y="7869662"/>
            <a:ext cx="15936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От 600 шт.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0"/>
          <p:cNvPicPr preferRelativeResize="0"/>
          <p:nvPr/>
        </p:nvPicPr>
        <p:blipFill rotWithShape="1">
          <a:blip r:embed="rId7">
            <a:alphaModFix/>
          </a:blip>
          <a:srcRect b="0" l="0" r="581" t="0"/>
          <a:stretch/>
        </p:blipFill>
        <p:spPr>
          <a:xfrm>
            <a:off x="12448904" y="669199"/>
            <a:ext cx="5610386" cy="5643152"/>
          </a:xfrm>
          <a:custGeom>
            <a:rect b="b" l="l" r="r" t="t"/>
            <a:pathLst>
              <a:path extrusionOk="0" h="5643152" w="5610386">
                <a:moveTo>
                  <a:pt x="935063" y="0"/>
                </a:moveTo>
                <a:lnTo>
                  <a:pt x="4675324" y="0"/>
                </a:lnTo>
                <a:lnTo>
                  <a:pt x="4770910" y="4827"/>
                </a:lnTo>
                <a:cubicBezTo>
                  <a:pt x="5242432" y="52712"/>
                  <a:pt x="5610386" y="450927"/>
                  <a:pt x="5610386" y="935082"/>
                </a:cubicBezTo>
                <a:lnTo>
                  <a:pt x="5610386" y="4708069"/>
                </a:lnTo>
                <a:cubicBezTo>
                  <a:pt x="5610386" y="5224501"/>
                  <a:pt x="5191736" y="5643152"/>
                  <a:pt x="4675304" y="5643152"/>
                </a:cubicBezTo>
                <a:lnTo>
                  <a:pt x="935083" y="5643152"/>
                </a:lnTo>
                <a:cubicBezTo>
                  <a:pt x="418651" y="5643152"/>
                  <a:pt x="0" y="5224501"/>
                  <a:pt x="0" y="4708069"/>
                </a:cubicBezTo>
                <a:lnTo>
                  <a:pt x="0" y="935082"/>
                </a:lnTo>
                <a:cubicBezTo>
                  <a:pt x="0" y="450927"/>
                  <a:pt x="367955" y="52712"/>
                  <a:pt x="839476" y="4827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8" name="Google Shape;98;p10"/>
          <p:cNvPicPr preferRelativeResize="0"/>
          <p:nvPr/>
        </p:nvPicPr>
        <p:blipFill rotWithShape="1">
          <a:blip r:embed="rId8">
            <a:alphaModFix/>
          </a:blip>
          <a:srcRect b="149" l="154" r="155" t="149"/>
          <a:stretch/>
        </p:blipFill>
        <p:spPr>
          <a:xfrm>
            <a:off x="6702943" y="660762"/>
            <a:ext cx="5642481" cy="5643154"/>
          </a:xfrm>
          <a:custGeom>
            <a:rect b="b" l="l" r="r" t="t"/>
            <a:pathLst>
              <a:path extrusionOk="0" h="5643154" w="5642481">
                <a:moveTo>
                  <a:pt x="940432" y="0"/>
                </a:moveTo>
                <a:lnTo>
                  <a:pt x="4702049" y="0"/>
                </a:lnTo>
                <a:cubicBezTo>
                  <a:pt x="5221435" y="0"/>
                  <a:pt x="5642481" y="421046"/>
                  <a:pt x="5642481" y="940432"/>
                </a:cubicBezTo>
                <a:lnTo>
                  <a:pt x="5642481" y="4702722"/>
                </a:lnTo>
                <a:cubicBezTo>
                  <a:pt x="5642481" y="5222108"/>
                  <a:pt x="5221435" y="5643154"/>
                  <a:pt x="4702049" y="5643154"/>
                </a:cubicBezTo>
                <a:lnTo>
                  <a:pt x="940432" y="5643154"/>
                </a:lnTo>
                <a:cubicBezTo>
                  <a:pt x="421046" y="5643154"/>
                  <a:pt x="0" y="5222108"/>
                  <a:pt x="0" y="4702722"/>
                </a:cubicBezTo>
                <a:lnTo>
                  <a:pt x="0" y="940432"/>
                </a:lnTo>
                <a:cubicBezTo>
                  <a:pt x="0" y="421046"/>
                  <a:pt x="421046" y="0"/>
                  <a:pt x="940432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9" name="Google Shape;99;p10"/>
          <p:cNvPicPr preferRelativeResize="0"/>
          <p:nvPr/>
        </p:nvPicPr>
        <p:blipFill rotWithShape="1">
          <a:blip r:embed="rId9">
            <a:alphaModFix/>
          </a:blip>
          <a:srcRect b="0" l="906" r="0" t="223"/>
          <a:stretch/>
        </p:blipFill>
        <p:spPr>
          <a:xfrm>
            <a:off x="10595643" y="6426720"/>
            <a:ext cx="3740776" cy="3766595"/>
          </a:xfrm>
          <a:custGeom>
            <a:rect b="b" l="l" r="r" t="t"/>
            <a:pathLst>
              <a:path extrusionOk="0" h="3766595" w="3740776">
                <a:moveTo>
                  <a:pt x="623475" y="0"/>
                </a:moveTo>
                <a:lnTo>
                  <a:pt x="3117301" y="0"/>
                </a:lnTo>
                <a:cubicBezTo>
                  <a:pt x="3461637" y="0"/>
                  <a:pt x="3740776" y="279139"/>
                  <a:pt x="3740776" y="623475"/>
                </a:cubicBezTo>
                <a:lnTo>
                  <a:pt x="3740776" y="3143120"/>
                </a:lnTo>
                <a:cubicBezTo>
                  <a:pt x="3740776" y="3487456"/>
                  <a:pt x="3461637" y="3766595"/>
                  <a:pt x="3117301" y="3766595"/>
                </a:cubicBezTo>
                <a:lnTo>
                  <a:pt x="623475" y="3766595"/>
                </a:lnTo>
                <a:cubicBezTo>
                  <a:pt x="279139" y="3766595"/>
                  <a:pt x="0" y="3487456"/>
                  <a:pt x="0" y="3143120"/>
                </a:cubicBezTo>
                <a:lnTo>
                  <a:pt x="0" y="623475"/>
                </a:lnTo>
                <a:cubicBezTo>
                  <a:pt x="0" y="279139"/>
                  <a:pt x="279139" y="0"/>
                  <a:pt x="62347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preencoded.png" id="100" name="Google Shape;10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52860" y="9220211"/>
            <a:ext cx="18669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0"/>
          <p:cNvSpPr/>
          <p:nvPr/>
        </p:nvSpPr>
        <p:spPr>
          <a:xfrm flipH="1">
            <a:off x="4313331" y="9329585"/>
            <a:ext cx="17460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logica"/>
              <a:buNone/>
            </a:pPr>
            <a:r>
              <a:rPr lang="en-US" sz="2100">
                <a:solidFill>
                  <a:srgbClr val="FFFFFF"/>
                </a:solidFill>
                <a:latin typeface="Geologica"/>
                <a:ea typeface="Geologica"/>
                <a:cs typeface="Geologica"/>
                <a:sym typeface="Geologica"/>
              </a:rPr>
              <a:t>От 3 000 шт.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дизайн&#10;&#10;Контент, сгенерированный ИИ, может содержать ошибки." id="107" name="Google Shape;1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50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/>
          <p:nvPr/>
        </p:nvSpPr>
        <p:spPr>
          <a:xfrm>
            <a:off x="6153150" y="415525"/>
            <a:ext cx="59817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Geologica Medium"/>
              <a:buNone/>
            </a:pPr>
            <a:r>
              <a:rPr lang="en-US" sz="6750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Evergreen Go</a:t>
            </a:r>
            <a:endParaRPr sz="6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6519874" y="1444425"/>
            <a:ext cx="524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Портативный. Функциональный.  Стильный.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