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04.svg" ContentType="image/svg+xml"/>
  <Override PartName="/ppt/media/image108.svg" ContentType="image/svg+xml"/>
  <Override PartName="/ppt/media/image112.svg" ContentType="image/svg+xml"/>
  <Override PartName="/ppt/media/image115.svg" ContentType="image/svg+xml"/>
  <Override PartName="/ppt/media/image117.svg" ContentType="image/svg+xml"/>
  <Override PartName="/ppt/media/image119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0.svg" ContentType="image/svg+xml"/>
  <Override PartName="/ppt/media/image24.svg" ContentType="image/svg+xml"/>
  <Override PartName="/ppt/media/image30.svg" ContentType="image/svg+xml"/>
  <Override PartName="/ppt/media/image33.svg" ContentType="image/svg+xml"/>
  <Override PartName="/ppt/media/image4.svg" ContentType="image/svg+xml"/>
  <Override PartName="/ppt/media/image40.svg" ContentType="image/svg+xml"/>
  <Override PartName="/ppt/media/image44.svg" ContentType="image/svg+xml"/>
  <Override PartName="/ppt/media/image47.svg" ContentType="image/svg+xml"/>
  <Override PartName="/ppt/media/image49.svg" ContentType="image/svg+xml"/>
  <Override PartName="/ppt/media/image54.svg" ContentType="image/svg+xml"/>
  <Override PartName="/ppt/media/image59.svg" ContentType="image/svg+xml"/>
  <Override PartName="/ppt/media/image6.svg" ContentType="image/svg+xml"/>
  <Override PartName="/ppt/media/image64.svg" ContentType="image/svg+xml"/>
  <Override PartName="/ppt/media/image68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8.svg" ContentType="image/svg+xml"/>
  <Override PartName="/ppt/media/image81.svg" ContentType="image/svg+xml"/>
  <Override PartName="/ppt/media/image85.svg" ContentType="image/svg+xml"/>
  <Override PartName="/ppt/media/image89.svg" ContentType="image/svg+xml"/>
  <Override PartName="/ppt/media/image93.svg" ContentType="image/svg+xml"/>
  <Override PartName="/ppt/media/image9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8288000" cy="10287000"/>
  <p:notesSz cx="10287000" cy="18288000"/>
  <p:embeddedFontLst>
    <p:embeddedFont>
      <p:font typeface="Geologica Cursive Regular" pitchFamily="34" charset="0"/>
      <p:regular r:id="rId31"/>
    </p:embeddedFont>
    <p:embeddedFont>
      <p:font typeface="Geologica Cursive ExtraBold" pitchFamily="34" charset="0"/>
      <p:bold r:id="rId32"/>
    </p:embeddedFont>
    <p:embeddedFont>
      <p:font typeface="Geologica Cursive ExtraBold" pitchFamily="34" charset="-122"/>
      <p:bold r:id="rId33"/>
    </p:embeddedFont>
    <p:embeddedFont>
      <p:font typeface="Geologica Cursive ExtraBold" pitchFamily="34" charset="-120"/>
      <p:bold r:id="rId34"/>
    </p:embeddedFont>
    <p:embeddedFont>
      <p:font typeface="Geologica Cursive Regular" pitchFamily="34" charset="-122"/>
      <p:regular r:id="rId35"/>
    </p:embeddedFont>
    <p:embeddedFont>
      <p:font typeface="Geologica Cursive Regular" pitchFamily="34" charset="-120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8" userDrawn="1">
          <p15:clr>
            <a:srgbClr val="A4A3A4"/>
          </p15:clr>
        </p15:guide>
        <p15:guide id="2" pos="57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>
        <p:scale>
          <a:sx n="54" d="100"/>
          <a:sy n="54" d="100"/>
        </p:scale>
        <p:origin x="-276" y="72"/>
      </p:cViewPr>
      <p:guideLst>
        <p:guide orient="horz" pos="3258"/>
        <p:guide pos="57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2D55-C272-4D52-AA46-3D19D76A99D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F8F31-5AFA-43AE-8BFC-E4299D2E02C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sv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4.svg"/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svg"/><Relationship Id="rId7" Type="http://schemas.openxmlformats.org/officeDocument/2006/relationships/image" Target="../media/image60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47.svg"/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9.png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68.svg"/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7.svg"/><Relationship Id="rId7" Type="http://schemas.openxmlformats.org/officeDocument/2006/relationships/image" Target="../media/image76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81.svg"/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85.svg"/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89.svg"/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93.svg"/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97.svg"/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jpe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sv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7.svg"/><Relationship Id="rId7" Type="http://schemas.openxmlformats.org/officeDocument/2006/relationships/image" Target="../media/image76.png"/><Relationship Id="rId6" Type="http://schemas.openxmlformats.org/officeDocument/2006/relationships/image" Target="../media/image17.svg"/><Relationship Id="rId5" Type="http://schemas.openxmlformats.org/officeDocument/2006/relationships/image" Target="../media/image100.png"/><Relationship Id="rId4" Type="http://schemas.openxmlformats.org/officeDocument/2006/relationships/image" Target="../media/image73.svg"/><Relationship Id="rId3" Type="http://schemas.openxmlformats.org/officeDocument/2006/relationships/image" Target="../media/image72.png"/><Relationship Id="rId2" Type="http://schemas.openxmlformats.org/officeDocument/2006/relationships/image" Target="../media/image99.jpe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104.svg"/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image" Target="../media/image10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60.png"/><Relationship Id="rId4" Type="http://schemas.openxmlformats.org/officeDocument/2006/relationships/image" Target="../media/image108.svg"/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image" Target="../media/image10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17.svg"/><Relationship Id="rId7" Type="http://schemas.openxmlformats.org/officeDocument/2006/relationships/image" Target="../media/image100.png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4" Type="http://schemas.openxmlformats.org/officeDocument/2006/relationships/image" Target="../media/image47.svg"/><Relationship Id="rId3" Type="http://schemas.openxmlformats.org/officeDocument/2006/relationships/image" Target="../media/image57.png"/><Relationship Id="rId2" Type="http://schemas.openxmlformats.org/officeDocument/2006/relationships/image" Target="../media/image110.jpeg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svg"/><Relationship Id="rId1" Type="http://schemas.openxmlformats.org/officeDocument/2006/relationships/image" Target="../media/image109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9.svg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Relationship Id="rId3" Type="http://schemas.openxmlformats.org/officeDocument/2006/relationships/image" Target="../media/image115.svg"/><Relationship Id="rId2" Type="http://schemas.openxmlformats.org/officeDocument/2006/relationships/image" Target="../media/image114.png"/><Relationship Id="rId1" Type="http://schemas.openxmlformats.org/officeDocument/2006/relationships/image" Target="../media/image1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3" Type="http://schemas.openxmlformats.org/officeDocument/2006/relationships/image" Target="../media/image16.png"/><Relationship Id="rId2" Type="http://schemas.openxmlformats.org/officeDocument/2006/relationships/image" Target="../media/image13.sv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0.svg"/><Relationship Id="rId12" Type="http://schemas.openxmlformats.org/officeDocument/2006/relationships/image" Target="../media/image19.png"/><Relationship Id="rId11" Type="http://schemas.openxmlformats.org/officeDocument/2006/relationships/image" Target="../media/image40.svg"/><Relationship Id="rId10" Type="http://schemas.openxmlformats.org/officeDocument/2006/relationships/image" Target="../media/image39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50.jpeg"/><Relationship Id="rId7" Type="http://schemas.openxmlformats.org/officeDocument/2006/relationships/image" Target="../media/image49.svg"/><Relationship Id="rId6" Type="http://schemas.openxmlformats.org/officeDocument/2006/relationships/image" Target="../media/image4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svg"/><Relationship Id="rId1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572625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87225" y="3857690"/>
            <a:ext cx="6427856" cy="131475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41894" y="5307490"/>
            <a:ext cx="7317548" cy="113179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10375" y="933450"/>
            <a:ext cx="4619625" cy="57745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276362" y="8063629"/>
            <a:ext cx="5650971" cy="1026272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1275695" y="9647555"/>
            <a:ext cx="7012305" cy="351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Актуальные</a:t>
            </a:r>
            <a:r>
              <a:rPr lang="en-US" altLang="ru-RU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цены</a:t>
            </a:r>
            <a:r>
              <a:rPr lang="en-US" altLang="ru-RU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смотрите</a:t>
            </a:r>
            <a:r>
              <a:rPr lang="en-US" altLang="ru-RU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на</a:t>
            </a:r>
            <a:r>
              <a:rPr lang="en-US" altLang="ru-RU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сайте</a:t>
            </a:r>
            <a:r>
              <a:rPr lang="en-US" altLang="ru-RU" sz="2000" b="1">
                <a:solidFill>
                  <a:srgbClr val="FF0000"/>
                </a:solidFill>
                <a:latin typeface="Geologica Cursive Regular" pitchFamily="34" charset="0"/>
                <a:cs typeface="Geologica Cursive Regular" pitchFamily="34" charset="0"/>
                <a:sym typeface="+mn-ea"/>
              </a:rPr>
              <a:t> 12twelve.ru</a:t>
            </a:r>
            <a:endParaRPr lang="en-US" altLang="ru-RU" sz="2000" b="1">
              <a:solidFill>
                <a:srgbClr val="FF0000"/>
              </a:solidFill>
              <a:latin typeface="Geologica Cursive Regular" pitchFamily="34" charset="0"/>
              <a:cs typeface="Geologica Cursive Regular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068675" y="952500"/>
            <a:ext cx="847726" cy="78200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6200775" cy="80200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480060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Вечный карандаш Tree Free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P611.029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10077450" y="25622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231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0791825" y="4110038"/>
            <a:ext cx="1914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бамбук, графит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0791825" y="4824413"/>
            <a:ext cx="12382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13.8 Ø 0.9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0791825" y="5438775"/>
            <a:ext cx="22383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CO2 гравировка, тампопечать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9672995" y="6972300"/>
            <a:ext cx="5713535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Экологичный
Прослужит в 100 раз дольше обычного карандаша
Приятная гладкая поверхность</a:t>
            </a:r>
            <a:endParaRPr lang="en-US" sz="2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71975" y="762000"/>
            <a:ext cx="9144000" cy="91344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0"/>
            <a:ext cx="6096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73437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33450" y="952500"/>
            <a:ext cx="3819525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Набор ручек X6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933450" y="16097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P610.691</a:t>
            </a:r>
            <a:endParaRPr lang="en-US" sz="2550" dirty="0"/>
          </a:p>
        </p:txBody>
      </p:sp>
      <p:sp>
        <p:nvSpPr>
          <p:cNvPr id="9" name="Text 2"/>
          <p:cNvSpPr/>
          <p:nvPr/>
        </p:nvSpPr>
        <p:spPr>
          <a:xfrm>
            <a:off x="933450" y="21240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478 ₽</a:t>
            </a:r>
            <a:endParaRPr lang="en-US" sz="4125" dirty="0"/>
          </a:p>
        </p:txBody>
      </p:sp>
      <p:sp>
        <p:nvSpPr>
          <p:cNvPr id="10" name="Text 3"/>
          <p:cNvSpPr/>
          <p:nvPr/>
        </p:nvSpPr>
        <p:spPr>
          <a:xfrm>
            <a:off x="1647825" y="3814763"/>
            <a:ext cx="1914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ABS, металл</a:t>
            </a:r>
            <a:endParaRPr lang="en-US" sz="1500" dirty="0"/>
          </a:p>
        </p:txBody>
      </p:sp>
      <p:sp>
        <p:nvSpPr>
          <p:cNvPr id="11" name="Text 4"/>
          <p:cNvSpPr/>
          <p:nvPr/>
        </p:nvSpPr>
        <p:spPr>
          <a:xfrm>
            <a:off x="1647825" y="4529138"/>
            <a:ext cx="1152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14.9 Ø 1.1 см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1647825" y="5243513"/>
            <a:ext cx="38671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528995" y="6296025"/>
            <a:ext cx="4743450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Металлическая отделка
В комплекте шариковая ручка и ручка-роллер
800 и 1 200 метров непрерывного письма</a:t>
            </a:r>
            <a:endParaRPr lang="en-US" sz="2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96875" y="1600200"/>
            <a:ext cx="4638675" cy="46386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5400675" cy="53911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480060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Ароматическая свеча Ukiyo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1924050"/>
            <a:ext cx="4619625" cy="3238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 бамбуковой крышкой</a:t>
            </a:r>
            <a:endParaRPr lang="en-US" sz="2700" dirty="0"/>
          </a:p>
        </p:txBody>
      </p:sp>
      <p:sp>
        <p:nvSpPr>
          <p:cNvPr id="8" name="Text 2"/>
          <p:cNvSpPr/>
          <p:nvPr/>
        </p:nvSpPr>
        <p:spPr>
          <a:xfrm>
            <a:off x="10077450" y="24669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P262.941</a:t>
            </a:r>
            <a:endParaRPr lang="en-US" sz="2550" dirty="0"/>
          </a:p>
        </p:txBody>
      </p:sp>
      <p:sp>
        <p:nvSpPr>
          <p:cNvPr id="9" name="Text 3"/>
          <p:cNvSpPr/>
          <p:nvPr/>
        </p:nvSpPr>
        <p:spPr>
          <a:xfrm>
            <a:off x="10077450" y="29813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2 125 ₽</a:t>
            </a:r>
            <a:endParaRPr lang="en-US" sz="4125" dirty="0"/>
          </a:p>
        </p:txBody>
      </p:sp>
      <p:sp>
        <p:nvSpPr>
          <p:cNvPr id="10" name="Text 4"/>
          <p:cNvSpPr/>
          <p:nvPr/>
        </p:nvSpPr>
        <p:spPr>
          <a:xfrm>
            <a:off x="10791825" y="4529138"/>
            <a:ext cx="1914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стекло, бамбук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0791825" y="5243513"/>
            <a:ext cx="11906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11.3 Ø 8.4 см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10791825" y="5857875"/>
            <a:ext cx="29241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CO2 гравировка, лазерная гравировка, тампопечать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9672995" y="7391400"/>
            <a:ext cx="534352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Натуральный соевый воск
Тонкий аромат жасмина
30 часов горения</a:t>
            </a:r>
            <a:endParaRPr lang="en-US" sz="2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1850" y="1419225"/>
            <a:ext cx="1133475" cy="84391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4800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29500" y="952500"/>
            <a:ext cx="571500" cy="5715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33450" y="952500"/>
            <a:ext cx="4619625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Вечный карандаш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933450" y="1485900"/>
            <a:ext cx="4619625" cy="647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из бамбука FSC®</a:t>
            </a:r>
            <a:b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</a:b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 ластиком</a:t>
            </a:r>
            <a:endParaRPr lang="en-US" sz="2700" dirty="0"/>
          </a:p>
        </p:txBody>
      </p:sp>
      <p:sp>
        <p:nvSpPr>
          <p:cNvPr id="9" name="Text 2"/>
          <p:cNvSpPr/>
          <p:nvPr/>
        </p:nvSpPr>
        <p:spPr>
          <a:xfrm>
            <a:off x="933450" y="23526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P611.099</a:t>
            </a:r>
            <a:endParaRPr lang="en-US" sz="2550" dirty="0"/>
          </a:p>
        </p:txBody>
      </p:sp>
      <p:sp>
        <p:nvSpPr>
          <p:cNvPr id="10" name="Text 3"/>
          <p:cNvSpPr/>
          <p:nvPr/>
        </p:nvSpPr>
        <p:spPr>
          <a:xfrm>
            <a:off x="933450" y="28670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175 ₽</a:t>
            </a:r>
            <a:endParaRPr lang="en-US" sz="4125" dirty="0"/>
          </a:p>
        </p:txBody>
      </p:sp>
      <p:sp>
        <p:nvSpPr>
          <p:cNvPr id="11" name="Text 4"/>
          <p:cNvSpPr/>
          <p:nvPr/>
        </p:nvSpPr>
        <p:spPr>
          <a:xfrm>
            <a:off x="1647825" y="393858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бамбук FSC®, графит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1647825" y="4652963"/>
            <a:ext cx="12287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15.7 Ø 0.8 см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1647825" y="5267325"/>
            <a:ext cx="22383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CO2 гравировка, тампопечать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528995" y="6629400"/>
            <a:ext cx="5591175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Из натурального бамбука
Прослужит в 100 раз дольше обычного карандаша
Ластик, который без следа удалит написанное</a:t>
            </a:r>
            <a:endParaRPr lang="en-US" sz="2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29200" y="1666875"/>
            <a:ext cx="82296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0"/>
            <a:ext cx="6096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81819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33450" y="952500"/>
            <a:ext cx="4991100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Термокружка Easy Lock Metallic,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300 мл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933450" y="24860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606060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P432.765</a:t>
            </a:r>
            <a:endParaRPr lang="en-US" sz="2550" dirty="0"/>
          </a:p>
        </p:txBody>
      </p:sp>
      <p:sp>
        <p:nvSpPr>
          <p:cNvPr id="9" name="Text 2"/>
          <p:cNvSpPr/>
          <p:nvPr/>
        </p:nvSpPr>
        <p:spPr>
          <a:xfrm>
            <a:off x="933450" y="33623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2 313 ₽</a:t>
            </a:r>
            <a:endParaRPr lang="en-US" sz="4125" dirty="0"/>
          </a:p>
        </p:txBody>
      </p:sp>
      <p:sp>
        <p:nvSpPr>
          <p:cNvPr id="10" name="Text 3"/>
          <p:cNvSpPr/>
          <p:nvPr/>
        </p:nvSpPr>
        <p:spPr>
          <a:xfrm>
            <a:off x="1647825" y="4143375"/>
            <a:ext cx="23907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нержавеющая сталь, полипропилен</a:t>
            </a:r>
            <a:endParaRPr lang="en-US" sz="1500" dirty="0"/>
          </a:p>
        </p:txBody>
      </p:sp>
      <p:sp>
        <p:nvSpPr>
          <p:cNvPr id="11" name="Text 4"/>
          <p:cNvSpPr/>
          <p:nvPr/>
        </p:nvSpPr>
        <p:spPr>
          <a:xfrm>
            <a:off x="1647825" y="4957763"/>
            <a:ext cx="10668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19 Ø 6.5 см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1647825" y="5572125"/>
            <a:ext cx="271462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лазерная гравировка, тампопечать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599335" y="6343650"/>
            <a:ext cx="4743450" cy="27908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6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Двойные стенки</a:t>
            </a:r>
            <a:br>
              <a:rPr dirty="0"/>
            </a:b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из нержавеющей стали
Герметичная крышка открывается одной рукой
Замок на крышке защищает</a:t>
            </a:r>
            <a:br>
              <a:rPr dirty="0"/>
            </a:b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от случайного открытия
Подходит для посудомоечных машин</a:t>
            </a:r>
            <a:endParaRPr lang="en-US" sz="22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11150" y="1838325"/>
            <a:ext cx="4895850" cy="48958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6200775" cy="7334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538162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Набор инструментов из 38 предметов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2047875"/>
            <a:ext cx="3228975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P221.521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10077450" y="25622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1 594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0791825" y="4110038"/>
            <a:ext cx="258127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полипропилен, ABS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0791825" y="4824413"/>
            <a:ext cx="16764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13.2 x 2.2 x 8.8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0791825" y="5538788"/>
            <a:ext cx="223837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9672995" y="6972300"/>
            <a:ext cx="7353300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Универсальный набор
Прочные биты из углеродистой стали
Держатель для бит в комплекте</a:t>
            </a:r>
            <a:endParaRPr lang="en-US" sz="2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563475" y="2305050"/>
            <a:ext cx="5724525" cy="57245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7515225" cy="7962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7534275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Блокнот Deluxe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1485900"/>
            <a:ext cx="4943475" cy="9715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в твердом переплете из PU с держателем для телефона и ручки, А5</a:t>
            </a:r>
            <a:endParaRPr lang="en-US" sz="2700" dirty="0"/>
          </a:p>
        </p:txBody>
      </p:sp>
      <p:sp>
        <p:nvSpPr>
          <p:cNvPr id="8" name="Text 2"/>
          <p:cNvSpPr/>
          <p:nvPr/>
        </p:nvSpPr>
        <p:spPr>
          <a:xfrm>
            <a:off x="10077450" y="26765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P774.232</a:t>
            </a:r>
            <a:endParaRPr lang="en-US" sz="2550" dirty="0"/>
          </a:p>
        </p:txBody>
      </p:sp>
      <p:sp>
        <p:nvSpPr>
          <p:cNvPr id="9" name="Text 3"/>
          <p:cNvSpPr/>
          <p:nvPr/>
        </p:nvSpPr>
        <p:spPr>
          <a:xfrm>
            <a:off x="10077450" y="31908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709 ₽</a:t>
            </a:r>
            <a:endParaRPr lang="en-US" sz="4125" dirty="0"/>
          </a:p>
        </p:txBody>
      </p:sp>
      <p:sp>
        <p:nvSpPr>
          <p:cNvPr id="10" name="Text 4"/>
          <p:cNvSpPr/>
          <p:nvPr/>
        </p:nvSpPr>
        <p:spPr>
          <a:xfrm>
            <a:off x="10791825" y="4738688"/>
            <a:ext cx="25717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полиуретан, бумага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0791825" y="5453063"/>
            <a:ext cx="18764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21 x 14 x 1.4 см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10791825" y="6167438"/>
            <a:ext cx="30099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9690580" y="7600950"/>
            <a:ext cx="637222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Твердый переплет из полиуретана
Покрытие имитирует кожу
Держатель для телефона и ручки</a:t>
            </a:r>
            <a:endParaRPr lang="en-US" sz="2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62400" y="1285875"/>
            <a:ext cx="4552950" cy="45529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572125" cy="4800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33450" y="952500"/>
            <a:ext cx="5591175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Внешний аккумулятор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933450" y="1485900"/>
            <a:ext cx="4619625" cy="647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 защитой от микробов, 5000 мАч</a:t>
            </a:r>
            <a:endParaRPr lang="en-US" sz="2700" dirty="0"/>
          </a:p>
        </p:txBody>
      </p:sp>
      <p:sp>
        <p:nvSpPr>
          <p:cNvPr id="8" name="Text 2"/>
          <p:cNvSpPr/>
          <p:nvPr/>
        </p:nvSpPr>
        <p:spPr>
          <a:xfrm>
            <a:off x="933450" y="23526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P322.233</a:t>
            </a:r>
            <a:endParaRPr lang="en-US" sz="2550" dirty="0"/>
          </a:p>
        </p:txBody>
      </p:sp>
      <p:sp>
        <p:nvSpPr>
          <p:cNvPr id="9" name="Text 3"/>
          <p:cNvSpPr/>
          <p:nvPr/>
        </p:nvSpPr>
        <p:spPr>
          <a:xfrm>
            <a:off x="933450" y="28670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2 499 ₽</a:t>
            </a:r>
            <a:endParaRPr lang="en-US" sz="4125" dirty="0"/>
          </a:p>
        </p:txBody>
      </p:sp>
      <p:sp>
        <p:nvSpPr>
          <p:cNvPr id="10" name="Text 4"/>
          <p:cNvSpPr/>
          <p:nvPr/>
        </p:nvSpPr>
        <p:spPr>
          <a:xfrm>
            <a:off x="1647825" y="393858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ABS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647825" y="4652963"/>
            <a:ext cx="15430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6.3 x 1.5 x 9.4 cv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1647825" y="5267325"/>
            <a:ext cx="22383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УФ-печать, тампопечать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511410" y="6286500"/>
            <a:ext cx="5857875" cy="2686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Антимикробный агент Biomaster защищает от бактерий
Стандарт антибактериальной эффективности ISO 22196
Аккумулятора емкостью 5 000 мАч  хватит на зарядку трех смартфонов</a:t>
            </a:r>
            <a:endParaRPr lang="en-US" sz="2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91050" y="2028825"/>
            <a:ext cx="4552950" cy="45529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572125" cy="53530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33450" y="952500"/>
            <a:ext cx="559117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Док-станция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для беспроводной зарядки Bamboo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933450" y="2362200"/>
            <a:ext cx="4619625" cy="3238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 фоторамкой, 5 Вт</a:t>
            </a:r>
            <a:endParaRPr lang="en-US" sz="2700" dirty="0"/>
          </a:p>
        </p:txBody>
      </p:sp>
      <p:sp>
        <p:nvSpPr>
          <p:cNvPr id="8" name="Text 2"/>
          <p:cNvSpPr/>
          <p:nvPr/>
        </p:nvSpPr>
        <p:spPr>
          <a:xfrm>
            <a:off x="933450" y="29051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P308.139</a:t>
            </a:r>
            <a:endParaRPr lang="en-US" sz="2550" dirty="0"/>
          </a:p>
        </p:txBody>
      </p:sp>
      <p:sp>
        <p:nvSpPr>
          <p:cNvPr id="9" name="Text 3"/>
          <p:cNvSpPr/>
          <p:nvPr/>
        </p:nvSpPr>
        <p:spPr>
          <a:xfrm>
            <a:off x="933450" y="34194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3 197 ₽</a:t>
            </a:r>
            <a:endParaRPr lang="en-US" sz="4125" dirty="0"/>
          </a:p>
        </p:txBody>
      </p:sp>
      <p:sp>
        <p:nvSpPr>
          <p:cNvPr id="10" name="Text 4"/>
          <p:cNvSpPr/>
          <p:nvPr/>
        </p:nvSpPr>
        <p:spPr>
          <a:xfrm>
            <a:off x="1647825" y="449103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бамбук, ABS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647825" y="5205413"/>
            <a:ext cx="15811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10.2 x 13.7 x 16.2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1647825" y="5819775"/>
            <a:ext cx="305752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CO2 гравировка,</a:t>
            </a:r>
            <a:b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УФ-печать, тампопечать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476240" y="6838950"/>
            <a:ext cx="6592766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Натуральный бамбук
Стильная рамка для фотографии 15х10
Резиновые ножки не дают скользить на любых поверхностях</a:t>
            </a:r>
            <a:endParaRPr lang="en-US" sz="2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91025" y="2362200"/>
            <a:ext cx="4267200" cy="426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6486525" cy="49339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33450" y="952500"/>
            <a:ext cx="650557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Док-станция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с функцией беспроводной зарядки, 5 Вт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933450" y="24860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P308.099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933450" y="30003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1 772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647825" y="3971925"/>
            <a:ext cx="2133600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пробка, волокно пшеничной соломы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647825" y="4786313"/>
            <a:ext cx="94297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1.9 Ø 9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647825" y="5500688"/>
            <a:ext cx="3057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476240" y="6867525"/>
            <a:ext cx="5857875" cy="1657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Экологичная модель
Поставляется в индивидуальной коробке
Нанесение в двух цветах</a:t>
            </a:r>
            <a:endParaRPr lang="en-US" sz="2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00650" y="1971675"/>
            <a:ext cx="7886700" cy="78867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28670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2500" y="4105275"/>
            <a:ext cx="5400675" cy="2000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92000" y="0"/>
            <a:ext cx="6096000" cy="10287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933450" y="952500"/>
            <a:ext cx="477202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Герметичная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бутылка Impact, 600 мл</a:t>
            </a:r>
            <a:endParaRPr lang="en-US" sz="3600" dirty="0"/>
          </a:p>
        </p:txBody>
      </p:sp>
      <p:sp>
        <p:nvSpPr>
          <p:cNvPr id="9" name="Text 1"/>
          <p:cNvSpPr/>
          <p:nvPr/>
        </p:nvSpPr>
        <p:spPr>
          <a:xfrm>
            <a:off x="933450" y="2457450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606060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P433.185</a:t>
            </a:r>
            <a:endParaRPr lang="en-US" sz="2550" dirty="0"/>
          </a:p>
        </p:txBody>
      </p:sp>
      <p:sp>
        <p:nvSpPr>
          <p:cNvPr id="10" name="Text 2"/>
          <p:cNvSpPr/>
          <p:nvPr/>
        </p:nvSpPr>
        <p:spPr>
          <a:xfrm>
            <a:off x="933450" y="2943225"/>
            <a:ext cx="2609850" cy="495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1 238 ₽</a:t>
            </a:r>
            <a:endParaRPr lang="en-US" sz="4125" dirty="0"/>
          </a:p>
        </p:txBody>
      </p:sp>
      <p:sp>
        <p:nvSpPr>
          <p:cNvPr id="11" name="Text 3"/>
          <p:cNvSpPr/>
          <p:nvPr/>
        </p:nvSpPr>
        <p:spPr>
          <a:xfrm>
            <a:off x="1647825" y="4291013"/>
            <a:ext cx="1914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Tritan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1647825" y="5005388"/>
            <a:ext cx="124777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24.3 Ø 6.5 см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1647825" y="5719763"/>
            <a:ext cx="303847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634505" y="6391275"/>
            <a:ext cx="4305300" cy="2647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6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Легкий и долговечный матовый корпус
Съемную верхнюю часть можно использовать</a:t>
            </a:r>
            <a:br>
              <a:rPr dirty="0"/>
            </a:b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как стаканчик
Удобная петля позволяет закрепить бутылку</a:t>
            </a:r>
            <a:br>
              <a:rPr dirty="0"/>
            </a:b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на рюкзаке или сумке</a:t>
            </a:r>
            <a:endParaRPr lang="en-US" sz="22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29200" y="1390650"/>
            <a:ext cx="82296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0"/>
            <a:ext cx="6096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4191000"/>
            <a:ext cx="5400675" cy="2000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33450" y="952500"/>
            <a:ext cx="438150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Вакуумная бутылка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933450" y="1924050"/>
            <a:ext cx="4619625" cy="647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70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со светоотражающим покрытием</a:t>
            </a:r>
            <a:endParaRPr lang="en-US" sz="2700" dirty="0"/>
          </a:p>
        </p:txBody>
      </p:sp>
      <p:sp>
        <p:nvSpPr>
          <p:cNvPr id="9" name="Text 2"/>
          <p:cNvSpPr/>
          <p:nvPr/>
        </p:nvSpPr>
        <p:spPr>
          <a:xfrm>
            <a:off x="933450" y="27908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606060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P436.473</a:t>
            </a:r>
            <a:endParaRPr lang="en-US" sz="2550" dirty="0"/>
          </a:p>
        </p:txBody>
      </p:sp>
      <p:sp>
        <p:nvSpPr>
          <p:cNvPr id="10" name="Text 3"/>
          <p:cNvSpPr/>
          <p:nvPr/>
        </p:nvSpPr>
        <p:spPr>
          <a:xfrm>
            <a:off x="933450" y="33051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1 416 ₽</a:t>
            </a:r>
            <a:endParaRPr lang="en-US" sz="4125" dirty="0"/>
          </a:p>
        </p:txBody>
      </p:sp>
      <p:sp>
        <p:nvSpPr>
          <p:cNvPr id="11" name="Text 4"/>
          <p:cNvSpPr/>
          <p:nvPr/>
        </p:nvSpPr>
        <p:spPr>
          <a:xfrm>
            <a:off x="1647825" y="4276725"/>
            <a:ext cx="23907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нержавеющая сталь, полипропилен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1647825" y="5091113"/>
            <a:ext cx="124777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25.8 Ø 6.7 см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1647825" y="5705475"/>
            <a:ext cx="271462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лазерная гравировка, тампопечать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581750" y="6667500"/>
            <a:ext cx="5010150" cy="2476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6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Светоотражающее покрытие 360º обеспечивает безопасность в темное время суток
Удерживает температуру</a:t>
            </a:r>
            <a:br>
              <a:rPr dirty="0"/>
            </a:br>
            <a:r>
              <a:rPr lang="en-US" sz="22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до 15 часов
Герметичная крышка</a:t>
            </a:r>
            <a:endParaRPr lang="en-US" sz="22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39725" y="1962150"/>
            <a:ext cx="4914900" cy="4914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7515225" cy="49720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753427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Блокнот из переработанной кожи, А5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P772.219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10077450" y="25622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800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0791825" y="4110038"/>
            <a:ext cx="25717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переработанная кожа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0791825" y="4824413"/>
            <a:ext cx="18764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20.8 x 13.5 x 1.1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0791825" y="5538788"/>
            <a:ext cx="30099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9690580" y="6972299"/>
            <a:ext cx="6372225" cy="18551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Мягкий переплет, приятный на ощупь
Экологичная переработанная кожа
Удобная резинка-держатель</a:t>
            </a:r>
            <a:endParaRPr lang="en-US" sz="2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58725" y="857250"/>
            <a:ext cx="5629275" cy="56673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7515225" cy="46958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753427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3 сумки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для сортировки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мусора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248602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P795.007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10077450" y="30003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1 238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0791825" y="4548188"/>
            <a:ext cx="25717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полипропилен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0791825" y="5262563"/>
            <a:ext cx="18764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41.6 x 29 x 29.2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9690580" y="6696075"/>
            <a:ext cx="5686425" cy="1657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Оригинальный подарок для тех, кто заботится об экологии
Удобно хранить
Плотные и устойчивые</a:t>
            </a:r>
            <a:endParaRPr lang="en-US" sz="25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29200" y="1390650"/>
            <a:ext cx="82296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0"/>
            <a:ext cx="6096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2381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2500" y="3810000"/>
            <a:ext cx="5400675" cy="2000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933450" y="952500"/>
            <a:ext cx="438150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Термокружка Easy lock, 300 мл</a:t>
            </a:r>
            <a:endParaRPr lang="en-US" sz="3600" dirty="0"/>
          </a:p>
        </p:txBody>
      </p:sp>
      <p:sp>
        <p:nvSpPr>
          <p:cNvPr id="9" name="Text 1"/>
          <p:cNvSpPr/>
          <p:nvPr/>
        </p:nvSpPr>
        <p:spPr>
          <a:xfrm>
            <a:off x="933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606060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P432.654</a:t>
            </a:r>
            <a:endParaRPr lang="en-US" sz="2550" dirty="0"/>
          </a:p>
        </p:txBody>
      </p:sp>
      <p:sp>
        <p:nvSpPr>
          <p:cNvPr id="10" name="Text 2"/>
          <p:cNvSpPr/>
          <p:nvPr/>
        </p:nvSpPr>
        <p:spPr>
          <a:xfrm>
            <a:off x="933450" y="29241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1 699 ₽</a:t>
            </a:r>
            <a:endParaRPr lang="en-US" sz="4125" dirty="0"/>
          </a:p>
        </p:txBody>
      </p:sp>
      <p:sp>
        <p:nvSpPr>
          <p:cNvPr id="11" name="Text 3"/>
          <p:cNvSpPr/>
          <p:nvPr/>
        </p:nvSpPr>
        <p:spPr>
          <a:xfrm>
            <a:off x="1647825" y="3895725"/>
            <a:ext cx="239077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нержавеющая сталь, полипропилен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1647825" y="4710113"/>
            <a:ext cx="10668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19 Ø 6.5 см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1647825" y="5324475"/>
            <a:ext cx="271462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лазерная гравировка, тампопечать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6239" y="6286500"/>
            <a:ext cx="5419725" cy="2343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Герметичная крышка открывается одной рукой
Замок на крышке защищает от случайного открытия
Подходит</a:t>
            </a:r>
            <a:br>
              <a:rPr dirty="0"/>
            </a:b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для посудомоечных машин</a:t>
            </a:r>
            <a:endParaRPr lang="en-US" sz="25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71925" y="4533900"/>
            <a:ext cx="10334625" cy="1219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97150" y="7820025"/>
            <a:ext cx="1577722" cy="157773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18740" y="8715375"/>
            <a:ext cx="354669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20675" y="1543050"/>
            <a:ext cx="5038725" cy="50387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5400675" cy="46196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0077450" y="952500"/>
            <a:ext cx="461962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Рюкзак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VINGA Baltimore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10077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500119</a:t>
            </a:r>
            <a:endParaRPr lang="en-US" sz="2550" dirty="0"/>
          </a:p>
        </p:txBody>
      </p:sp>
      <p:sp>
        <p:nvSpPr>
          <p:cNvPr id="9" name="Text 2"/>
          <p:cNvSpPr/>
          <p:nvPr/>
        </p:nvSpPr>
        <p:spPr>
          <a:xfrm>
            <a:off x="10077450" y="29241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5 866 ₽</a:t>
            </a:r>
            <a:endParaRPr lang="en-US" sz="4125" dirty="0"/>
          </a:p>
        </p:txBody>
      </p:sp>
      <p:sp>
        <p:nvSpPr>
          <p:cNvPr id="10" name="Text 3"/>
          <p:cNvSpPr/>
          <p:nvPr/>
        </p:nvSpPr>
        <p:spPr>
          <a:xfrm>
            <a:off x="10791825" y="447198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полиэстер</a:t>
            </a:r>
            <a:endParaRPr lang="en-US" sz="1500" dirty="0"/>
          </a:p>
        </p:txBody>
      </p:sp>
      <p:sp>
        <p:nvSpPr>
          <p:cNvPr id="11" name="Text 4"/>
          <p:cNvSpPr/>
          <p:nvPr/>
        </p:nvSpPr>
        <p:spPr>
          <a:xfrm>
            <a:off x="10791825" y="5186363"/>
            <a:ext cx="15716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36 x 14.5 x 39 см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9690580" y="6619875"/>
            <a:ext cx="5857875" cy="1657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Стильный минималистичный дизайн
Водоотталкивающий материал
Карман для ноутбука 17’’</a:t>
            </a:r>
            <a:endParaRPr lang="en-US" sz="2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25425" y="1543050"/>
            <a:ext cx="4867275" cy="48672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5400675" cy="46196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502920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Сумка для ноутбука VINGA Baltimore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500521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10077450" y="29241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5 866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0791825" y="447198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полиэстер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0791825" y="5186363"/>
            <a:ext cx="15621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43 x 14.5 x 28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9690580" y="6619875"/>
            <a:ext cx="5857875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Багажный ремень
Водоотталкивающий материал
Подходит для ноутбука 17’’</a:t>
            </a:r>
            <a:endParaRPr lang="en-US" sz="2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76550" y="685800"/>
            <a:ext cx="6391275" cy="63912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46196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33450" y="952500"/>
            <a:ext cx="461962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Косметичка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VINGA Hunton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933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526019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933450" y="29241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3 197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647825" y="447198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полиэстер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647825" y="5186363"/>
            <a:ext cx="13906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26 x 10 x 18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46580" y="6619875"/>
            <a:ext cx="5381625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Классический стиль</a:t>
            </a:r>
            <a:br>
              <a:rPr dirty="0"/>
            </a:b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 элементами ретро
Большой объем
Латунная фурнитура</a:t>
            </a:r>
            <a:br>
              <a:rPr dirty="0"/>
            </a:b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 уникальная подкладка</a:t>
            </a:r>
            <a:endParaRPr lang="en-US" sz="2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90925" y="1390650"/>
            <a:ext cx="5524500" cy="5524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46196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33450" y="952500"/>
            <a:ext cx="509587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Чехол для ноутбука VINGA Hunton, 16"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933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528119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933450" y="29241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3 022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647825" y="447198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полиэстер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647825" y="5186363"/>
            <a:ext cx="14954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26 x 38 x 0.5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933450" y="6619875"/>
            <a:ext cx="5857875" cy="1657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spcAft>
                <a:spcPts val="1125"/>
              </a:spcAft>
              <a:buNone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Классический стиль
Имитация замши</a:t>
            </a:r>
            <a:b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</a:b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 латунные детали
Для ноутбуков до 16’’</a:t>
            </a:r>
            <a:endParaRPr lang="en-US" sz="2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2500" y="3581400"/>
            <a:ext cx="5400675" cy="2000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54594" y="2244593"/>
            <a:ext cx="2828580" cy="719130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85002" y="1219200"/>
            <a:ext cx="3066938" cy="827004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85629" y="3352474"/>
            <a:ext cx="7348875" cy="693452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67175" y="2801485"/>
            <a:ext cx="8562295" cy="748551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554450" y="952500"/>
            <a:ext cx="781050" cy="7810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58025" y="952500"/>
            <a:ext cx="2873044" cy="723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933450" y="952500"/>
            <a:ext cx="459105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Бутылка для воды Avira Atik, 500 мл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933450" y="2019300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606060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P438.035</a:t>
            </a:r>
            <a:endParaRPr lang="en-US" sz="2550" dirty="0"/>
          </a:p>
        </p:txBody>
      </p:sp>
      <p:sp>
        <p:nvSpPr>
          <p:cNvPr id="13" name="Text 2"/>
          <p:cNvSpPr/>
          <p:nvPr/>
        </p:nvSpPr>
        <p:spPr>
          <a:xfrm>
            <a:off x="933450" y="250507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1 594 ₽</a:t>
            </a:r>
            <a:endParaRPr lang="en-US" sz="4125" dirty="0"/>
          </a:p>
        </p:txBody>
      </p:sp>
      <p:sp>
        <p:nvSpPr>
          <p:cNvPr id="14" name="Text 3"/>
          <p:cNvSpPr/>
          <p:nvPr/>
        </p:nvSpPr>
        <p:spPr>
          <a:xfrm>
            <a:off x="1647825" y="3667125"/>
            <a:ext cx="2571750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rPET, переработанный полипропилен</a:t>
            </a:r>
            <a:endParaRPr lang="en-US" sz="1500" dirty="0"/>
          </a:p>
        </p:txBody>
      </p:sp>
      <p:sp>
        <p:nvSpPr>
          <p:cNvPr id="15" name="Text 4"/>
          <p:cNvSpPr/>
          <p:nvPr/>
        </p:nvSpPr>
        <p:spPr>
          <a:xfrm>
            <a:off x="1647825" y="4481513"/>
            <a:ext cx="10763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20.3 Ø 7 см</a:t>
            </a:r>
            <a:endParaRPr lang="en-US" sz="1500" dirty="0"/>
          </a:p>
        </p:txBody>
      </p:sp>
      <p:sp>
        <p:nvSpPr>
          <p:cNvPr id="16" name="Text 5"/>
          <p:cNvSpPr/>
          <p:nvPr/>
        </p:nvSpPr>
        <p:spPr>
          <a:xfrm>
            <a:off x="1647825" y="5195888"/>
            <a:ext cx="27146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7" name="Text 6"/>
          <p:cNvSpPr/>
          <p:nvPr/>
        </p:nvSpPr>
        <p:spPr>
          <a:xfrm>
            <a:off x="546580" y="6248400"/>
            <a:ext cx="4105275" cy="2343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Экологичная модель
Подходит для холодных напитков
Упаковка трансформируется</a:t>
            </a:r>
            <a:br>
              <a:rPr dirty="0"/>
            </a:b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в подставку и кашпо</a:t>
            </a:r>
            <a:endParaRPr lang="en-US" sz="2550" dirty="0"/>
          </a:p>
        </p:txBody>
      </p:sp>
      <p:sp>
        <p:nvSpPr>
          <p:cNvPr id="18" name="Text 7"/>
          <p:cNvSpPr/>
          <p:nvPr/>
        </p:nvSpPr>
        <p:spPr>
          <a:xfrm>
            <a:off x="8496300" y="1657806"/>
            <a:ext cx="1447800" cy="3733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845"/>
              </a:lnSpc>
              <a:buNone/>
            </a:pPr>
            <a:r>
              <a:rPr lang="en-US" sz="33185" dirty="0">
                <a:solidFill>
                  <a:srgbClr val="F5F5F5"/>
                </a:solidFill>
                <a:latin typeface="Gilroy Extrabold" pitchFamily="34" charset="0"/>
                <a:ea typeface="Gilroy Extrabold" pitchFamily="34" charset="-122"/>
                <a:cs typeface="Gilroy Extrabold" pitchFamily="34" charset="-120"/>
              </a:rPr>
              <a:t>1</a:t>
            </a:r>
            <a:endParaRPr lang="en-US" sz="33185" dirty="0"/>
          </a:p>
        </p:txBody>
      </p:sp>
      <p:sp>
        <p:nvSpPr>
          <p:cNvPr id="19" name="Text 8"/>
          <p:cNvSpPr/>
          <p:nvPr/>
        </p:nvSpPr>
        <p:spPr>
          <a:xfrm>
            <a:off x="14468475" y="1219656"/>
            <a:ext cx="1905000" cy="37052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845"/>
              </a:lnSpc>
              <a:buNone/>
            </a:pPr>
            <a:r>
              <a:rPr lang="en-US" sz="33185" dirty="0">
                <a:solidFill>
                  <a:srgbClr val="F5F5F5"/>
                </a:solidFill>
                <a:latin typeface="Gilroy Extrabold" pitchFamily="34" charset="0"/>
                <a:ea typeface="Gilroy Extrabold" pitchFamily="34" charset="-122"/>
                <a:cs typeface="Gilroy Extrabold" pitchFamily="34" charset="-120"/>
              </a:rPr>
              <a:t>2</a:t>
            </a:r>
            <a:endParaRPr lang="en-US" sz="33185" dirty="0"/>
          </a:p>
        </p:txBody>
      </p:sp>
      <p:sp>
        <p:nvSpPr>
          <p:cNvPr id="20" name="Text 9"/>
          <p:cNvSpPr/>
          <p:nvPr/>
        </p:nvSpPr>
        <p:spPr>
          <a:xfrm>
            <a:off x="11934825" y="3991431"/>
            <a:ext cx="1971675" cy="3695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845"/>
              </a:lnSpc>
              <a:buNone/>
            </a:pPr>
            <a:r>
              <a:rPr lang="en-US" sz="33185" dirty="0">
                <a:solidFill>
                  <a:srgbClr val="F5F5F5"/>
                </a:solidFill>
                <a:latin typeface="Gilroy Extrabold" pitchFamily="34" charset="0"/>
                <a:ea typeface="Gilroy Extrabold" pitchFamily="34" charset="-122"/>
                <a:cs typeface="Gilroy Extrabold" pitchFamily="34" charset="-120"/>
              </a:rPr>
              <a:t>3</a:t>
            </a:r>
            <a:endParaRPr lang="en-US" sz="331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801600" y="1390650"/>
            <a:ext cx="4991100" cy="499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96500" y="952500"/>
            <a:ext cx="6372225" cy="49720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9575" y="9505950"/>
            <a:ext cx="1685925" cy="2095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077450" y="952500"/>
            <a:ext cx="639127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Подставка для планшета и телефона Bamboo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0077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P301.379</a:t>
            </a:r>
            <a:endParaRPr lang="en-US" sz="2550" dirty="0"/>
          </a:p>
        </p:txBody>
      </p:sp>
      <p:sp>
        <p:nvSpPr>
          <p:cNvPr id="8" name="Text 2"/>
          <p:cNvSpPr/>
          <p:nvPr/>
        </p:nvSpPr>
        <p:spPr>
          <a:xfrm>
            <a:off x="10077450" y="25622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459 ₽</a:t>
            </a:r>
            <a:endParaRPr lang="en-US" sz="4125" dirty="0"/>
          </a:p>
        </p:txBody>
      </p:sp>
      <p:sp>
        <p:nvSpPr>
          <p:cNvPr id="9" name="Text 3"/>
          <p:cNvSpPr/>
          <p:nvPr/>
        </p:nvSpPr>
        <p:spPr>
          <a:xfrm>
            <a:off x="10791825" y="4110038"/>
            <a:ext cx="21336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бамбук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0791825" y="4824413"/>
            <a:ext cx="144780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17 x 7.5 x 1.5 см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10791825" y="5438775"/>
            <a:ext cx="2714625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CO2 гравировка, тампопечать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9690580" y="6972300"/>
            <a:ext cx="6715858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Натуральный бамбук
Удобна для офиса и удаленной работы
Большое поле для брендирования</a:t>
            </a:r>
            <a:endParaRPr lang="en-US" sz="2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05550" y="2305050"/>
            <a:ext cx="5676900" cy="5676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82475" y="0"/>
            <a:ext cx="6096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2500" y="952500"/>
            <a:ext cx="5400675" cy="7353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82475" y="0"/>
            <a:ext cx="6096000" cy="10287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52500" y="9505950"/>
            <a:ext cx="1685925" cy="2095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933450" y="952500"/>
            <a:ext cx="4219575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20"/>
              </a:lnSpc>
              <a:buNone/>
            </a:pP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Деревянная игра</a:t>
            </a:r>
            <a:b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36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Четыре в ряд</a:t>
            </a:r>
            <a:endParaRPr lang="en-US" sz="3600" dirty="0"/>
          </a:p>
        </p:txBody>
      </p:sp>
      <p:sp>
        <p:nvSpPr>
          <p:cNvPr id="9" name="Text 1"/>
          <p:cNvSpPr/>
          <p:nvPr/>
        </p:nvSpPr>
        <p:spPr>
          <a:xfrm>
            <a:off x="933450" y="2047875"/>
            <a:ext cx="1638300" cy="295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550" dirty="0">
                <a:solidFill>
                  <a:srgbClr val="92929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P940.093</a:t>
            </a:r>
            <a:endParaRPr lang="en-US" sz="2550" dirty="0"/>
          </a:p>
        </p:txBody>
      </p:sp>
      <p:sp>
        <p:nvSpPr>
          <p:cNvPr id="10" name="Text 2"/>
          <p:cNvSpPr/>
          <p:nvPr/>
        </p:nvSpPr>
        <p:spPr>
          <a:xfrm>
            <a:off x="933450" y="2562225"/>
            <a:ext cx="26098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4125" dirty="0">
                <a:solidFill>
                  <a:srgbClr val="736CBF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1 849 ₽</a:t>
            </a:r>
            <a:endParaRPr lang="en-US" sz="4125" dirty="0"/>
          </a:p>
        </p:txBody>
      </p:sp>
      <p:sp>
        <p:nvSpPr>
          <p:cNvPr id="11" name="Text 3"/>
          <p:cNvSpPr/>
          <p:nvPr/>
        </p:nvSpPr>
        <p:spPr>
          <a:xfrm>
            <a:off x="1647825" y="3824288"/>
            <a:ext cx="1914525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MDF, дерево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1647825" y="4538663"/>
            <a:ext cx="1733550" cy="200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24 x 16.5 x 16.5 см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1647825" y="5153025"/>
            <a:ext cx="3867150" cy="400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CO2 гравировка,</a:t>
            </a:r>
            <a:b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</a:br>
            <a:r>
              <a:rPr lang="en-US" sz="1500" dirty="0">
                <a:solidFill>
                  <a:srgbClr val="1C1C1C"/>
                </a:solidFill>
                <a:latin typeface="Geologica Cursive ExtraBold" pitchFamily="34" charset="0"/>
                <a:ea typeface="Geologica Cursive ExtraBold" pitchFamily="34" charset="-122"/>
                <a:cs typeface="Geologica Cursive ExtraBold" pitchFamily="34" charset="-120"/>
              </a:rPr>
              <a:t>тампопечать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528995" y="6305550"/>
            <a:ext cx="4800600" cy="2000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75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Нестареющая классика
Фишки из натурального дерева
Оригинальный подарок</a:t>
            </a:r>
            <a:br>
              <a:rPr dirty="0"/>
            </a:br>
            <a:r>
              <a:rPr lang="en-US" sz="25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для компании</a:t>
            </a:r>
            <a:endParaRPr lang="en-US" sz="2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4478</Words>
  <Application>WPS Presentation</Application>
  <PresentationFormat>Произвольный</PresentationFormat>
  <Paragraphs>318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SimSun</vt:lpstr>
      <vt:lpstr>Wingdings</vt:lpstr>
      <vt:lpstr>Geologica Cursive Regular</vt:lpstr>
      <vt:lpstr>Geologica Cursive ExtraBold</vt:lpstr>
      <vt:lpstr>Geologica Cursive ExtraBold</vt:lpstr>
      <vt:lpstr>Geologica Cursive ExtraBold</vt:lpstr>
      <vt:lpstr>Geologica Cursive Regular</vt:lpstr>
      <vt:lpstr>Geologica Cursive Regular</vt:lpstr>
      <vt:lpstr>Gilroy Extrabold</vt:lpstr>
      <vt:lpstr>Segoe Print</vt:lpstr>
      <vt:lpstr>Gilroy Extrabold</vt:lpstr>
      <vt:lpstr>Gilroy Extrabold</vt:lpstr>
      <vt:lpstr>Microsoft YaHei</vt:lpstr>
      <vt:lpstr>Arial Unicode MS</vt:lpstr>
      <vt:lpstr>Calibri</vt:lpstr>
      <vt:lpstr>MingLiU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Анастасия С</cp:lastModifiedBy>
  <cp:revision>5</cp:revision>
  <dcterms:created xsi:type="dcterms:W3CDTF">2024-01-24T12:12:00Z</dcterms:created>
  <dcterms:modified xsi:type="dcterms:W3CDTF">2026-01-28T13:38:04Z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0737163FC9B8468B8D86BF9A1EAD3E74_12</vt:lpwstr>
  </property>
  <property fmtid="{D5CDD505-2E9C-101B-9397-08002B2CF9AE}" pid="3" name="KSOProductBuildVer">
    <vt:lpwstr>1049-12.2.0.23196</vt:lpwstr>
  </property>
</Properties>
</file>