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10287000" cy="1828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eologica Cursive Bold" pitchFamily="2" charset="0"/>
      <p:bold r:id="rId23"/>
    </p:embeddedFont>
    <p:embeddedFont>
      <p:font typeface="Geologica Cursive Light" pitchFamily="2" charset="0"/>
      <p:regular r:id="rId24"/>
    </p:embeddedFont>
    <p:embeddedFont>
      <p:font typeface="Geologica Cursive Regular" pitchFamily="2" charset="0"/>
      <p:regular r:id="rId25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50" d="100"/>
          <a:sy n="50" d="100"/>
        </p:scale>
        <p:origin x="946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54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8.svg"/><Relationship Id="rId4" Type="http://schemas.openxmlformats.org/officeDocument/2006/relationships/image" Target="../media/image48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3" Type="http://schemas.openxmlformats.org/officeDocument/2006/relationships/image" Target="../media/image57.jpe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8.sv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8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10" Type="http://schemas.openxmlformats.org/officeDocument/2006/relationships/image" Target="../media/image14.svg"/><Relationship Id="rId4" Type="http://schemas.openxmlformats.org/officeDocument/2006/relationships/image" Target="../media/image33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xd_connects_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500" y="1019175"/>
            <a:ext cx="16383000" cy="2004715"/>
          </a:xfrm>
          <a:prstGeom prst="rect">
            <a:avLst/>
          </a:prstGeom>
        </p:spPr>
      </p:pic>
      <p:pic>
        <p:nvPicPr>
          <p:cNvPr id="4" name="Индивидуальные проекты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04887" y="7562850"/>
            <a:ext cx="7718487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8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4657725" cy="2047875"/>
          </a:xfrm>
          <a:prstGeom prst="rect">
            <a:avLst/>
          </a:prstGeom>
        </p:spPr>
      </p:pic>
      <p:pic>
        <p:nvPicPr>
          <p:cNvPr id="4" name="Frame 2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552825"/>
            <a:ext cx="3333750" cy="3190875"/>
          </a:xfrm>
          <a:prstGeom prst="rect">
            <a:avLst/>
          </a:prstGeom>
        </p:spPr>
      </p:pic>
      <p:pic>
        <p:nvPicPr>
          <p:cNvPr id="5" name="xd_connects_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6" name="Yide"/>
          <p:cNvSpPr/>
          <p:nvPr/>
        </p:nvSpPr>
        <p:spPr>
          <a:xfrm>
            <a:off x="952500" y="762000"/>
            <a:ext cx="4686300" cy="12858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Герметичная бутылка для воды Yide</a:t>
            </a:r>
            <a:endParaRPr lang="en-US" sz="3750" dirty="0"/>
          </a:p>
        </p:txBody>
      </p:sp>
      <p:sp>
        <p:nvSpPr>
          <p:cNvPr id="7" name="rPET RCS 600"/>
          <p:cNvSpPr/>
          <p:nvPr/>
        </p:nvSpPr>
        <p:spPr>
          <a:xfrm>
            <a:off x="952500" y="2143125"/>
            <a:ext cx="4124325" cy="257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22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из rPET RCS, 600 мл</a:t>
            </a:r>
            <a:endParaRPr lang="en-US" sz="2250" dirty="0"/>
          </a:p>
        </p:txBody>
      </p:sp>
      <p:sp>
        <p:nvSpPr>
          <p:cNvPr id="8" name="P43700"/>
          <p:cNvSpPr/>
          <p:nvPr/>
        </p:nvSpPr>
        <p:spPr>
          <a:xfrm>
            <a:off x="952500" y="2590800"/>
            <a:ext cx="1348740" cy="247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P437.00</a:t>
            </a:r>
            <a:endParaRPr lang="en-US" sz="1950" dirty="0"/>
          </a:p>
        </p:txBody>
      </p:sp>
      <p:sp>
        <p:nvSpPr>
          <p:cNvPr id="9" name="default_name"/>
          <p:cNvSpPr/>
          <p:nvPr/>
        </p:nvSpPr>
        <p:spPr>
          <a:xfrm>
            <a:off x="952500" y="3552825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10" name="Text 4"/>
          <p:cNvSpPr/>
          <p:nvPr/>
        </p:nvSpPr>
        <p:spPr>
          <a:xfrm>
            <a:off x="952500" y="3914775"/>
            <a:ext cx="33528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</a:t>
            </a:r>
            <a:br/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по пантону заказчика</a:t>
            </a:r>
            <a:endParaRPr lang="en-US" sz="1950" dirty="0"/>
          </a:p>
        </p:txBody>
      </p:sp>
      <p:sp>
        <p:nvSpPr>
          <p:cNvPr id="11" name="name_3 000"/>
          <p:cNvSpPr/>
          <p:nvPr/>
        </p:nvSpPr>
        <p:spPr>
          <a:xfrm>
            <a:off x="952500" y="4924425"/>
            <a:ext cx="235458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3 000 шт.</a:t>
            </a:r>
            <a:endParaRPr lang="en-US" sz="3450" dirty="0"/>
          </a:p>
        </p:txBody>
      </p:sp>
      <p:sp>
        <p:nvSpPr>
          <p:cNvPr id="12" name="Text 6"/>
          <p:cNvSpPr/>
          <p:nvPr/>
        </p:nvSpPr>
        <p:spPr>
          <a:xfrm>
            <a:off x="952500" y="5362575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3" name="name_699"/>
          <p:cNvSpPr/>
          <p:nvPr/>
        </p:nvSpPr>
        <p:spPr>
          <a:xfrm>
            <a:off x="952500" y="6086475"/>
            <a:ext cx="16097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6,99 $*</a:t>
            </a:r>
            <a:endParaRPr lang="en-US" sz="3450" dirty="0"/>
          </a:p>
        </p:txBody>
      </p:sp>
      <p:sp>
        <p:nvSpPr>
          <p:cNvPr id="14" name="1"/>
          <p:cNvSpPr/>
          <p:nvPr/>
        </p:nvSpPr>
        <p:spPr>
          <a:xfrm>
            <a:off x="952500" y="6524625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6" name="Text 10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9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4667250" cy="1266825"/>
          </a:xfrm>
          <a:prstGeom prst="rect">
            <a:avLst/>
          </a:prstGeom>
        </p:spPr>
      </p:pic>
      <p:pic>
        <p:nvPicPr>
          <p:cNvPr id="4" name="Frame 2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171825"/>
            <a:ext cx="3571875" cy="3943350"/>
          </a:xfrm>
          <a:prstGeom prst="rect">
            <a:avLst/>
          </a:prstGeom>
        </p:spPr>
      </p:pic>
      <p:pic>
        <p:nvPicPr>
          <p:cNvPr id="5" name="xd_connects_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6" name="VINGA Hunton"/>
          <p:cNvSpPr/>
          <p:nvPr/>
        </p:nvSpPr>
        <p:spPr>
          <a:xfrm>
            <a:off x="952500" y="762000"/>
            <a:ext cx="469582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Дорожная сумка VINGA Hunton</a:t>
            </a:r>
            <a:endParaRPr lang="en-US" sz="3750" dirty="0"/>
          </a:p>
        </p:txBody>
      </p:sp>
      <p:sp>
        <p:nvSpPr>
          <p:cNvPr id="7" name="name_522019"/>
          <p:cNvSpPr/>
          <p:nvPr/>
        </p:nvSpPr>
        <p:spPr>
          <a:xfrm>
            <a:off x="952500" y="1809750"/>
            <a:ext cx="9048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522019</a:t>
            </a:r>
            <a:endParaRPr lang="en-US" sz="1950" dirty="0"/>
          </a:p>
        </p:txBody>
      </p:sp>
      <p:sp>
        <p:nvSpPr>
          <p:cNvPr id="8" name="default_name"/>
          <p:cNvSpPr/>
          <p:nvPr/>
        </p:nvSpPr>
        <p:spPr>
          <a:xfrm>
            <a:off x="952500" y="3171825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9" name="Text 3"/>
          <p:cNvSpPr/>
          <p:nvPr/>
        </p:nvSpPr>
        <p:spPr>
          <a:xfrm>
            <a:off x="601980" y="3533775"/>
            <a:ext cx="4152900" cy="11906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замена основного материала изделия на другой цвет
замена фурнитуры изделия</a:t>
            </a:r>
            <a:br>
              <a:rPr dirty="0"/>
            </a:b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на другой цвет</a:t>
            </a:r>
            <a:endParaRPr lang="en-US" sz="1950" dirty="0"/>
          </a:p>
        </p:txBody>
      </p:sp>
      <p:sp>
        <p:nvSpPr>
          <p:cNvPr id="10" name="name_1 000"/>
          <p:cNvSpPr/>
          <p:nvPr/>
        </p:nvSpPr>
        <p:spPr>
          <a:xfrm>
            <a:off x="952500" y="5295900"/>
            <a:ext cx="20288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1 000 шт.</a:t>
            </a:r>
            <a:endParaRPr lang="en-US" sz="3450" dirty="0"/>
          </a:p>
        </p:txBody>
      </p:sp>
      <p:sp>
        <p:nvSpPr>
          <p:cNvPr id="11" name="Text 5"/>
          <p:cNvSpPr/>
          <p:nvPr/>
        </p:nvSpPr>
        <p:spPr>
          <a:xfrm>
            <a:off x="952500" y="5734050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2" name="name_5119"/>
          <p:cNvSpPr/>
          <p:nvPr/>
        </p:nvSpPr>
        <p:spPr>
          <a:xfrm>
            <a:off x="952500" y="6457950"/>
            <a:ext cx="2028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51,19 $*</a:t>
            </a:r>
            <a:endParaRPr lang="en-US" sz="3450" dirty="0"/>
          </a:p>
        </p:txBody>
      </p:sp>
      <p:sp>
        <p:nvSpPr>
          <p:cNvPr id="13" name="1"/>
          <p:cNvSpPr/>
          <p:nvPr/>
        </p:nvSpPr>
        <p:spPr>
          <a:xfrm>
            <a:off x="952500" y="6896100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30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4171950" cy="1266825"/>
          </a:xfrm>
          <a:prstGeom prst="rect">
            <a:avLst/>
          </a:prstGeom>
        </p:spPr>
      </p:pic>
      <p:pic>
        <p:nvPicPr>
          <p:cNvPr id="4" name="Frame 2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390900"/>
            <a:ext cx="3429000" cy="3505200"/>
          </a:xfrm>
          <a:prstGeom prst="rect">
            <a:avLst/>
          </a:prstGeom>
        </p:spPr>
      </p:pic>
      <p:pic>
        <p:nvPicPr>
          <p:cNvPr id="5" name="xd_connects_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6" name="VINGA Hunton"/>
          <p:cNvSpPr/>
          <p:nvPr/>
        </p:nvSpPr>
        <p:spPr>
          <a:xfrm>
            <a:off x="952500" y="762000"/>
            <a:ext cx="420052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Косметичка VINGA Hunton</a:t>
            </a:r>
            <a:endParaRPr lang="en-US" sz="3750" dirty="0"/>
          </a:p>
        </p:txBody>
      </p:sp>
      <p:sp>
        <p:nvSpPr>
          <p:cNvPr id="7" name="name_527019"/>
          <p:cNvSpPr/>
          <p:nvPr/>
        </p:nvSpPr>
        <p:spPr>
          <a:xfrm>
            <a:off x="952500" y="1809750"/>
            <a:ext cx="8858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527019</a:t>
            </a:r>
            <a:endParaRPr lang="en-US" sz="1950" dirty="0"/>
          </a:p>
        </p:txBody>
      </p:sp>
      <p:sp>
        <p:nvSpPr>
          <p:cNvPr id="8" name="default_name"/>
          <p:cNvSpPr/>
          <p:nvPr/>
        </p:nvSpPr>
        <p:spPr>
          <a:xfrm>
            <a:off x="952500" y="3390900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9" name="Text 3"/>
          <p:cNvSpPr/>
          <p:nvPr/>
        </p:nvSpPr>
        <p:spPr>
          <a:xfrm>
            <a:off x="617219" y="3752850"/>
            <a:ext cx="3990975" cy="752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замена подкладки
шеврон с индивидуальным нанесением</a:t>
            </a:r>
            <a:endParaRPr lang="en-US" sz="1950" dirty="0"/>
          </a:p>
        </p:txBody>
      </p:sp>
      <p:sp>
        <p:nvSpPr>
          <p:cNvPr id="10" name="name_2 000"/>
          <p:cNvSpPr/>
          <p:nvPr/>
        </p:nvSpPr>
        <p:spPr>
          <a:xfrm>
            <a:off x="952500" y="5076825"/>
            <a:ext cx="20955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2 000 шт.</a:t>
            </a:r>
            <a:endParaRPr lang="en-US" sz="3450" dirty="0"/>
          </a:p>
        </p:txBody>
      </p:sp>
      <p:sp>
        <p:nvSpPr>
          <p:cNvPr id="11" name="Text 5"/>
          <p:cNvSpPr/>
          <p:nvPr/>
        </p:nvSpPr>
        <p:spPr>
          <a:xfrm>
            <a:off x="952500" y="5514975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2" name="name_22"/>
          <p:cNvSpPr/>
          <p:nvPr/>
        </p:nvSpPr>
        <p:spPr>
          <a:xfrm>
            <a:off x="952500" y="6238875"/>
            <a:ext cx="11715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22 $*</a:t>
            </a:r>
            <a:endParaRPr lang="en-US" sz="3450" dirty="0"/>
          </a:p>
        </p:txBody>
      </p:sp>
      <p:sp>
        <p:nvSpPr>
          <p:cNvPr id="13" name="1"/>
          <p:cNvSpPr/>
          <p:nvPr/>
        </p:nvSpPr>
        <p:spPr>
          <a:xfrm>
            <a:off x="952500" y="6677025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31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4238625" cy="1266825"/>
          </a:xfrm>
          <a:prstGeom prst="rect">
            <a:avLst/>
          </a:prstGeom>
        </p:spPr>
      </p:pic>
      <p:pic>
        <p:nvPicPr>
          <p:cNvPr id="4" name="Frame 9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524250"/>
            <a:ext cx="1952625" cy="876300"/>
          </a:xfrm>
          <a:prstGeom prst="rect">
            <a:avLst/>
          </a:prstGeom>
        </p:spPr>
      </p:pic>
      <p:pic>
        <p:nvPicPr>
          <p:cNvPr id="5" name="Frame 17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2500" y="4686300"/>
            <a:ext cx="4114800" cy="1333500"/>
          </a:xfrm>
          <a:prstGeom prst="rect">
            <a:avLst/>
          </a:prstGeom>
        </p:spPr>
      </p:pic>
      <p:pic>
        <p:nvPicPr>
          <p:cNvPr id="6" name="Group 3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2500" y="6305550"/>
            <a:ext cx="4152900" cy="2667000"/>
          </a:xfrm>
          <a:prstGeom prst="rect">
            <a:avLst/>
          </a:prstGeom>
        </p:spPr>
      </p:pic>
      <p:pic>
        <p:nvPicPr>
          <p:cNvPr id="7" name="Frame 1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52500" y="2438400"/>
            <a:ext cx="3724275" cy="800100"/>
          </a:xfrm>
          <a:prstGeom prst="rect">
            <a:avLst/>
          </a:prstGeom>
        </p:spPr>
      </p:pic>
      <p:pic>
        <p:nvPicPr>
          <p:cNvPr id="8" name="xd_connects_logo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9" name="VINGA Sheep"/>
          <p:cNvSpPr/>
          <p:nvPr/>
        </p:nvSpPr>
        <p:spPr>
          <a:xfrm>
            <a:off x="952500" y="762000"/>
            <a:ext cx="42672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Плед VINGA Sheep</a:t>
            </a:r>
            <a:endParaRPr lang="en-US" sz="3750" dirty="0"/>
          </a:p>
        </p:txBody>
      </p:sp>
      <p:sp>
        <p:nvSpPr>
          <p:cNvPr id="10" name="name_453100"/>
          <p:cNvSpPr/>
          <p:nvPr/>
        </p:nvSpPr>
        <p:spPr>
          <a:xfrm>
            <a:off x="952500" y="1809750"/>
            <a:ext cx="9144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453100</a:t>
            </a:r>
            <a:endParaRPr lang="en-US" sz="1950" dirty="0"/>
          </a:p>
        </p:txBody>
      </p:sp>
      <p:sp>
        <p:nvSpPr>
          <p:cNvPr id="11" name="Text 2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2" name="name_1 500"/>
          <p:cNvSpPr/>
          <p:nvPr/>
        </p:nvSpPr>
        <p:spPr>
          <a:xfrm>
            <a:off x="952500" y="3524250"/>
            <a:ext cx="19812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1 500 шт.</a:t>
            </a:r>
            <a:endParaRPr lang="en-US" sz="3450" dirty="0"/>
          </a:p>
        </p:txBody>
      </p:sp>
      <p:sp>
        <p:nvSpPr>
          <p:cNvPr id="13" name="Text 4"/>
          <p:cNvSpPr/>
          <p:nvPr/>
        </p:nvSpPr>
        <p:spPr>
          <a:xfrm>
            <a:off x="952500" y="3962400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4" name="default_name"/>
          <p:cNvSpPr/>
          <p:nvPr/>
        </p:nvSpPr>
        <p:spPr>
          <a:xfrm>
            <a:off x="952500" y="4686300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Стоимость*</a:t>
            </a:r>
            <a:endParaRPr lang="en-US" sz="1950" dirty="0"/>
          </a:p>
        </p:txBody>
      </p:sp>
      <p:sp>
        <p:nvSpPr>
          <p:cNvPr id="15" name="name_45"/>
          <p:cNvSpPr/>
          <p:nvPr/>
        </p:nvSpPr>
        <p:spPr>
          <a:xfrm>
            <a:off x="952500" y="5095875"/>
            <a:ext cx="9429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45 $</a:t>
            </a:r>
            <a:endParaRPr lang="en-US" sz="3450" dirty="0"/>
          </a:p>
        </p:txBody>
      </p:sp>
      <p:sp>
        <p:nvSpPr>
          <p:cNvPr id="16" name="1"/>
          <p:cNvSpPr/>
          <p:nvPr/>
        </p:nvSpPr>
        <p:spPr>
          <a:xfrm>
            <a:off x="952500" y="5534025"/>
            <a:ext cx="8858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за 1 шт</a:t>
            </a:r>
            <a:endParaRPr lang="en-US" sz="1950" dirty="0"/>
          </a:p>
        </p:txBody>
      </p:sp>
      <p:sp>
        <p:nvSpPr>
          <p:cNvPr id="17" name="name_1 000"/>
          <p:cNvSpPr/>
          <p:nvPr/>
        </p:nvSpPr>
        <p:spPr>
          <a:xfrm>
            <a:off x="3352800" y="5095875"/>
            <a:ext cx="16097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1 000 $</a:t>
            </a:r>
            <a:endParaRPr lang="en-US" sz="3450" dirty="0"/>
          </a:p>
        </p:txBody>
      </p:sp>
      <p:sp>
        <p:nvSpPr>
          <p:cNvPr id="18" name="Text 9"/>
          <p:cNvSpPr/>
          <p:nvPr/>
        </p:nvSpPr>
        <p:spPr>
          <a:xfrm>
            <a:off x="3352800" y="5534025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образца</a:t>
            </a:r>
            <a:endParaRPr lang="en-US" sz="1950" dirty="0"/>
          </a:p>
        </p:txBody>
      </p:sp>
      <p:sp>
        <p:nvSpPr>
          <p:cNvPr id="19" name="default_name"/>
          <p:cNvSpPr/>
          <p:nvPr/>
        </p:nvSpPr>
        <p:spPr>
          <a:xfrm>
            <a:off x="952500" y="6305550"/>
            <a:ext cx="8286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Сроки</a:t>
            </a:r>
            <a:endParaRPr lang="en-US" sz="1950" dirty="0"/>
          </a:p>
        </p:txBody>
      </p:sp>
      <p:sp>
        <p:nvSpPr>
          <p:cNvPr id="20" name="name_15"/>
          <p:cNvSpPr/>
          <p:nvPr/>
        </p:nvSpPr>
        <p:spPr>
          <a:xfrm>
            <a:off x="952500" y="6715125"/>
            <a:ext cx="16668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15 дней</a:t>
            </a:r>
            <a:endParaRPr lang="en-US" sz="3450" dirty="0"/>
          </a:p>
        </p:txBody>
      </p:sp>
      <p:sp>
        <p:nvSpPr>
          <p:cNvPr id="21" name="Text 12"/>
          <p:cNvSpPr/>
          <p:nvPr/>
        </p:nvSpPr>
        <p:spPr>
          <a:xfrm>
            <a:off x="952500" y="7153275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образца</a:t>
            </a:r>
            <a:endParaRPr lang="en-US" sz="1950" dirty="0"/>
          </a:p>
        </p:txBody>
      </p:sp>
      <p:sp>
        <p:nvSpPr>
          <p:cNvPr id="22" name="name_70"/>
          <p:cNvSpPr/>
          <p:nvPr/>
        </p:nvSpPr>
        <p:spPr>
          <a:xfrm>
            <a:off x="952500" y="8096250"/>
            <a:ext cx="17526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70 дней</a:t>
            </a:r>
            <a:endParaRPr lang="en-US" sz="3450" dirty="0"/>
          </a:p>
        </p:txBody>
      </p:sp>
      <p:sp>
        <p:nvSpPr>
          <p:cNvPr id="23" name="Text 14"/>
          <p:cNvSpPr/>
          <p:nvPr/>
        </p:nvSpPr>
        <p:spPr>
          <a:xfrm>
            <a:off x="952500" y="8534400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партии</a:t>
            </a:r>
            <a:endParaRPr lang="en-US" sz="1950" dirty="0"/>
          </a:p>
        </p:txBody>
      </p:sp>
      <p:sp>
        <p:nvSpPr>
          <p:cNvPr id="24" name="name_20"/>
          <p:cNvSpPr/>
          <p:nvPr/>
        </p:nvSpPr>
        <p:spPr>
          <a:xfrm>
            <a:off x="3352800" y="6715125"/>
            <a:ext cx="17716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20 дней</a:t>
            </a:r>
            <a:endParaRPr lang="en-US" sz="3450" dirty="0"/>
          </a:p>
        </p:txBody>
      </p:sp>
      <p:sp>
        <p:nvSpPr>
          <p:cNvPr id="25" name="Text 16"/>
          <p:cNvSpPr/>
          <p:nvPr/>
        </p:nvSpPr>
        <p:spPr>
          <a:xfrm>
            <a:off x="3352800" y="7153275"/>
            <a:ext cx="1647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доставка образца</a:t>
            </a:r>
            <a:endParaRPr lang="en-US" sz="1950" dirty="0"/>
          </a:p>
        </p:txBody>
      </p:sp>
      <p:sp>
        <p:nvSpPr>
          <p:cNvPr id="26" name="name_50"/>
          <p:cNvSpPr/>
          <p:nvPr/>
        </p:nvSpPr>
        <p:spPr>
          <a:xfrm>
            <a:off x="3352800" y="8096250"/>
            <a:ext cx="17716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50 дней</a:t>
            </a:r>
            <a:endParaRPr lang="en-US" sz="3450" dirty="0"/>
          </a:p>
        </p:txBody>
      </p:sp>
      <p:sp>
        <p:nvSpPr>
          <p:cNvPr id="27" name="Text 18"/>
          <p:cNvSpPr/>
          <p:nvPr/>
        </p:nvSpPr>
        <p:spPr>
          <a:xfrm>
            <a:off x="3352800" y="8534400"/>
            <a:ext cx="17526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доставка партии Ж/Д</a:t>
            </a:r>
            <a:endParaRPr lang="en-US" sz="1950" dirty="0"/>
          </a:p>
        </p:txBody>
      </p:sp>
      <p:sp>
        <p:nvSpPr>
          <p:cNvPr id="28" name="default_name"/>
          <p:cNvSpPr/>
          <p:nvPr/>
        </p:nvSpPr>
        <p:spPr>
          <a:xfrm>
            <a:off x="952500" y="2438400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29" name="3"/>
          <p:cNvSpPr/>
          <p:nvPr/>
        </p:nvSpPr>
        <p:spPr>
          <a:xfrm>
            <a:off x="952500" y="2800350"/>
            <a:ext cx="37433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печать на ткани изображения заказчика в 3 цвета</a:t>
            </a:r>
            <a:endParaRPr lang="en-US" sz="1950" dirty="0"/>
          </a:p>
        </p:txBody>
      </p:sp>
      <p:sp>
        <p:nvSpPr>
          <p:cNvPr id="30" name="Text 21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32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4105275" cy="1876425"/>
          </a:xfrm>
          <a:prstGeom prst="rect">
            <a:avLst/>
          </a:prstGeom>
        </p:spPr>
      </p:pic>
      <p:pic>
        <p:nvPicPr>
          <p:cNvPr id="4" name="Frame 2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414713"/>
            <a:ext cx="2657475" cy="2971800"/>
          </a:xfrm>
          <a:prstGeom prst="rect">
            <a:avLst/>
          </a:prstGeom>
        </p:spPr>
      </p:pic>
      <p:pic>
        <p:nvPicPr>
          <p:cNvPr id="5" name="Group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2500" y="6867525"/>
            <a:ext cx="4114800" cy="1285875"/>
          </a:xfrm>
          <a:prstGeom prst="rect">
            <a:avLst/>
          </a:prstGeom>
        </p:spPr>
      </p:pic>
      <p:pic>
        <p:nvPicPr>
          <p:cNvPr id="6" name="xd_connects_logo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7" name="VINGA Bosler"/>
          <p:cNvSpPr/>
          <p:nvPr/>
        </p:nvSpPr>
        <p:spPr>
          <a:xfrm>
            <a:off x="952500" y="762000"/>
            <a:ext cx="353377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Рюкзак VINGA Bosler</a:t>
            </a:r>
            <a:endParaRPr lang="en-US" sz="3750" dirty="0"/>
          </a:p>
        </p:txBody>
      </p:sp>
      <p:sp>
        <p:nvSpPr>
          <p:cNvPr id="8" name="GRS 15"/>
          <p:cNvSpPr/>
          <p:nvPr/>
        </p:nvSpPr>
        <p:spPr>
          <a:xfrm>
            <a:off x="952500" y="1714500"/>
            <a:ext cx="41243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22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из переработанного канваса GRS, 15’’</a:t>
            </a:r>
            <a:endParaRPr lang="en-US" sz="2250" dirty="0"/>
          </a:p>
        </p:txBody>
      </p:sp>
      <p:sp>
        <p:nvSpPr>
          <p:cNvPr id="9" name="name_521021"/>
          <p:cNvSpPr/>
          <p:nvPr/>
        </p:nvSpPr>
        <p:spPr>
          <a:xfrm>
            <a:off x="952500" y="2419350"/>
            <a:ext cx="8477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521021</a:t>
            </a:r>
            <a:endParaRPr lang="en-US" sz="1950" dirty="0"/>
          </a:p>
        </p:txBody>
      </p:sp>
      <p:sp>
        <p:nvSpPr>
          <p:cNvPr id="10" name="Text 3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1" name="default_name"/>
          <p:cNvSpPr/>
          <p:nvPr/>
        </p:nvSpPr>
        <p:spPr>
          <a:xfrm>
            <a:off x="952500" y="3414713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12" name="Text 5"/>
          <p:cNvSpPr/>
          <p:nvPr/>
        </p:nvSpPr>
        <p:spPr>
          <a:xfrm>
            <a:off x="952500" y="3776662"/>
            <a:ext cx="26765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замена подкладки</a:t>
            </a:r>
            <a:endParaRPr lang="en-US" sz="1950" dirty="0"/>
          </a:p>
        </p:txBody>
      </p:sp>
      <p:sp>
        <p:nvSpPr>
          <p:cNvPr id="13" name="name_3 000"/>
          <p:cNvSpPr/>
          <p:nvPr/>
        </p:nvSpPr>
        <p:spPr>
          <a:xfrm>
            <a:off x="952500" y="4567238"/>
            <a:ext cx="26574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3 000 шт.</a:t>
            </a:r>
            <a:endParaRPr lang="en-US" sz="3450" dirty="0"/>
          </a:p>
        </p:txBody>
      </p:sp>
      <p:sp>
        <p:nvSpPr>
          <p:cNvPr id="14" name="Text 7"/>
          <p:cNvSpPr/>
          <p:nvPr/>
        </p:nvSpPr>
        <p:spPr>
          <a:xfrm>
            <a:off x="952500" y="5005388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5" name="name_40"/>
          <p:cNvSpPr/>
          <p:nvPr/>
        </p:nvSpPr>
        <p:spPr>
          <a:xfrm>
            <a:off x="952500" y="5729288"/>
            <a:ext cx="12192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40 $*</a:t>
            </a:r>
            <a:endParaRPr lang="en-US" sz="3450" dirty="0"/>
          </a:p>
        </p:txBody>
      </p:sp>
      <p:sp>
        <p:nvSpPr>
          <p:cNvPr id="16" name="1"/>
          <p:cNvSpPr/>
          <p:nvPr/>
        </p:nvSpPr>
        <p:spPr>
          <a:xfrm>
            <a:off x="952500" y="6167438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7" name="default_name"/>
          <p:cNvSpPr/>
          <p:nvPr/>
        </p:nvSpPr>
        <p:spPr>
          <a:xfrm>
            <a:off x="952500" y="6867525"/>
            <a:ext cx="8286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Сроки</a:t>
            </a:r>
            <a:endParaRPr lang="en-US" sz="1950" dirty="0"/>
          </a:p>
        </p:txBody>
      </p:sp>
      <p:sp>
        <p:nvSpPr>
          <p:cNvPr id="18" name="name_70"/>
          <p:cNvSpPr/>
          <p:nvPr/>
        </p:nvSpPr>
        <p:spPr>
          <a:xfrm>
            <a:off x="952500" y="7277100"/>
            <a:ext cx="17526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70 дней</a:t>
            </a:r>
            <a:endParaRPr lang="en-US" sz="3450" dirty="0"/>
          </a:p>
        </p:txBody>
      </p:sp>
      <p:sp>
        <p:nvSpPr>
          <p:cNvPr id="19" name="Text 12"/>
          <p:cNvSpPr/>
          <p:nvPr/>
        </p:nvSpPr>
        <p:spPr>
          <a:xfrm>
            <a:off x="952500" y="7715250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партии</a:t>
            </a:r>
            <a:endParaRPr lang="en-US" sz="1950" dirty="0"/>
          </a:p>
        </p:txBody>
      </p:sp>
      <p:sp>
        <p:nvSpPr>
          <p:cNvPr id="20" name="name_55"/>
          <p:cNvSpPr/>
          <p:nvPr/>
        </p:nvSpPr>
        <p:spPr>
          <a:xfrm>
            <a:off x="3352800" y="7277100"/>
            <a:ext cx="17335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55 дней</a:t>
            </a:r>
            <a:endParaRPr lang="en-US" sz="3450" dirty="0"/>
          </a:p>
        </p:txBody>
      </p:sp>
      <p:sp>
        <p:nvSpPr>
          <p:cNvPr id="21" name="Text 14"/>
          <p:cNvSpPr/>
          <p:nvPr/>
        </p:nvSpPr>
        <p:spPr>
          <a:xfrm>
            <a:off x="3352800" y="7715250"/>
            <a:ext cx="1647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доставка партии Ж/Д</a:t>
            </a:r>
            <a:endParaRPr lang="en-US" sz="1950" dirty="0"/>
          </a:p>
        </p:txBody>
      </p:sp>
      <p:sp>
        <p:nvSpPr>
          <p:cNvPr id="22" name="Text 15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33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0975" y="0"/>
            <a:ext cx="18107025" cy="10220325"/>
          </a:xfrm>
          <a:prstGeom prst="rect">
            <a:avLst/>
          </a:prstGeom>
        </p:spPr>
      </p:pic>
      <p:pic>
        <p:nvPicPr>
          <p:cNvPr id="3" name="xd_connects_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500" y="9514731"/>
            <a:ext cx="1857375" cy="230117"/>
          </a:xfrm>
          <a:prstGeom prst="rect">
            <a:avLst/>
          </a:prstGeom>
        </p:spPr>
      </p:pic>
      <p:sp>
        <p:nvSpPr>
          <p:cNvPr id="4" name="XD Connects"/>
          <p:cNvSpPr/>
          <p:nvPr/>
        </p:nvSpPr>
        <p:spPr>
          <a:xfrm>
            <a:off x="952500" y="3705225"/>
            <a:ext cx="7829550" cy="2886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750"/>
              </a:spcAft>
              <a:buNone/>
            </a:pPr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Мы показали всего несколько кейсов, реализованных в XD Connects.</a:t>
            </a:r>
            <a:br/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Хотите запустить индивидуальный проект</a:t>
            </a:r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с другим изделием из нашего ассортимента?
Отправьте запрос вашему персональному менеджеру с указанием товара, тиража, сроков и необходимой персонализации.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68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xdconnects.ru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971925" y="4533900"/>
            <a:ext cx="10334625" cy="1219200"/>
          </a:xfrm>
          <a:prstGeom prst="rect">
            <a:avLst/>
          </a:prstGeom>
        </p:spPr>
      </p:pic>
      <p:pic>
        <p:nvPicPr>
          <p:cNvPr id="4" name="Group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297150" y="7820025"/>
            <a:ext cx="1577722" cy="1577731"/>
          </a:xfrm>
          <a:prstGeom prst="rect">
            <a:avLst/>
          </a:prstGeom>
        </p:spPr>
      </p:pic>
      <p:pic>
        <p:nvPicPr>
          <p:cNvPr id="5" name="Frame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255900" y="8911317"/>
            <a:ext cx="376435" cy="313509"/>
          </a:xfrm>
          <a:prstGeom prst="rect">
            <a:avLst/>
          </a:prstGeom>
        </p:spPr>
      </p:pic>
      <p:pic>
        <p:nvPicPr>
          <p:cNvPr id="6" name="Ellipse 7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118740" y="8715375"/>
            <a:ext cx="685800" cy="685800"/>
          </a:xfrm>
          <a:prstGeom prst="rect">
            <a:avLst/>
          </a:prstGeom>
        </p:spPr>
      </p:pic>
      <p:pic>
        <p:nvPicPr>
          <p:cNvPr id="7" name="Подписывайтесь на наш Telegram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975990" y="8730295"/>
            <a:ext cx="2689445" cy="6559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2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xd_connects_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500" y="9514731"/>
            <a:ext cx="1857375" cy="230117"/>
          </a:xfrm>
          <a:prstGeom prst="rect">
            <a:avLst/>
          </a:prstGeom>
        </p:spPr>
      </p:pic>
      <p:sp>
        <p:nvSpPr>
          <p:cNvPr id="4" name="-        XD Connects"/>
          <p:cNvSpPr/>
          <p:nvPr/>
        </p:nvSpPr>
        <p:spPr>
          <a:xfrm>
            <a:off x="952500" y="2809875"/>
            <a:ext cx="7296150" cy="19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spcAft>
                <a:spcPts val="1500"/>
              </a:spcAft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Ищете по-настоящему уникальное предложение?
Сделайте индивидуальный проект вместе с XD Connects!</a:t>
            </a:r>
            <a:endParaRPr lang="en-US" sz="3750" dirty="0"/>
          </a:p>
        </p:txBody>
      </p:sp>
      <p:sp>
        <p:nvSpPr>
          <p:cNvPr id="5" name="-             amfori BSCI Sedex SMETA SA8000"/>
          <p:cNvSpPr/>
          <p:nvPr/>
        </p:nvSpPr>
        <p:spPr>
          <a:xfrm>
            <a:off x="952500" y="5419725"/>
            <a:ext cx="7600950" cy="20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750"/>
              </a:spcAft>
              <a:buNone/>
            </a:pPr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Мы не только поставляем, но и производим бизнес-подарки на заводах и фабриках</a:t>
            </a:r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в Китае, прошедших независимый социальный аудит в соответствии</a:t>
            </a:r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с требованиями amfori BSCI, Sedex SMETA</a:t>
            </a:r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и SA8000.</a:t>
            </a:r>
            <a:endParaRPr lang="en-US"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3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xd_connects_logo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500" y="9514731"/>
            <a:ext cx="1857375" cy="230117"/>
          </a:xfrm>
          <a:prstGeom prst="rect">
            <a:avLst/>
          </a:prstGeom>
        </p:spPr>
      </p:pic>
      <p:sp>
        <p:nvSpPr>
          <p:cNvPr id="4" name="XD Connects                            XD"/>
          <p:cNvSpPr/>
          <p:nvPr/>
        </p:nvSpPr>
        <p:spPr>
          <a:xfrm>
            <a:off x="952500" y="3286125"/>
            <a:ext cx="7448550" cy="3714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spcAft>
                <a:spcPts val="750"/>
              </a:spcAft>
              <a:buNone/>
            </a:pPr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Все изделия из ассортимента XD Connects можно изготовить индивидуально с учетом пожеланий ваших заказчиков.
Окрасить материал по пантону, заменить подклад или фурнитуру, упаковать</a:t>
            </a:r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в брендированные коробки — вы получите уникальный проект со знаком качества XD.
Расчет производится индивидуально,</a:t>
            </a:r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но неизменным остается правило:</a:t>
            </a:r>
            <a:br/>
            <a:r>
              <a:rPr lang="en-US" sz="27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чем больше тираж, тем выгоднее заказ!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4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0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3067050" cy="1209675"/>
          </a:xfrm>
          <a:prstGeom prst="rect">
            <a:avLst/>
          </a:prstGeom>
        </p:spPr>
      </p:pic>
      <p:pic>
        <p:nvPicPr>
          <p:cNvPr id="4" name="Frame 19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238500"/>
            <a:ext cx="2762250" cy="3819525"/>
          </a:xfrm>
          <a:prstGeom prst="rect">
            <a:avLst/>
          </a:prstGeom>
        </p:spPr>
      </p:pic>
      <p:pic>
        <p:nvPicPr>
          <p:cNvPr id="5" name="xd_connects_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6" name="Bobby Soft"/>
          <p:cNvSpPr/>
          <p:nvPr/>
        </p:nvSpPr>
        <p:spPr>
          <a:xfrm>
            <a:off x="952500" y="762000"/>
            <a:ext cx="309562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Рюкзак Bobby Soft</a:t>
            </a:r>
            <a:endParaRPr lang="en-US" sz="3750" dirty="0"/>
          </a:p>
        </p:txBody>
      </p:sp>
      <p:sp>
        <p:nvSpPr>
          <p:cNvPr id="7" name="P70579"/>
          <p:cNvSpPr/>
          <p:nvPr/>
        </p:nvSpPr>
        <p:spPr>
          <a:xfrm>
            <a:off x="952500" y="1752600"/>
            <a:ext cx="9810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P705.79</a:t>
            </a:r>
            <a:endParaRPr lang="en-US" sz="1950" dirty="0"/>
          </a:p>
        </p:txBody>
      </p:sp>
      <p:sp>
        <p:nvSpPr>
          <p:cNvPr id="8" name="default_name"/>
          <p:cNvSpPr/>
          <p:nvPr/>
        </p:nvSpPr>
        <p:spPr>
          <a:xfrm>
            <a:off x="952500" y="3238500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1C1C1C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9" name="Text 3"/>
          <p:cNvSpPr/>
          <p:nvPr/>
        </p:nvSpPr>
        <p:spPr>
          <a:xfrm>
            <a:off x="603474" y="3600450"/>
            <a:ext cx="3364006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5"/>
              </a:lnSpc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rgbClr val="1C1C1C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печать на материале</a:t>
            </a:r>
            <a:br>
              <a:rPr dirty="0"/>
            </a:br>
            <a:r>
              <a:rPr lang="en-US" sz="1950" dirty="0">
                <a:solidFill>
                  <a:srgbClr val="1C1C1C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в рулоне
окрашивание подклада по пантону</a:t>
            </a:r>
            <a:endParaRPr lang="en-US" sz="1950" dirty="0"/>
          </a:p>
        </p:txBody>
      </p:sp>
      <p:sp>
        <p:nvSpPr>
          <p:cNvPr id="10" name="name_500"/>
          <p:cNvSpPr/>
          <p:nvPr/>
        </p:nvSpPr>
        <p:spPr>
          <a:xfrm>
            <a:off x="952499" y="5048250"/>
            <a:ext cx="2032747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500 шт.</a:t>
            </a:r>
            <a:endParaRPr lang="en-US" sz="3450" dirty="0"/>
          </a:p>
        </p:txBody>
      </p:sp>
      <p:sp>
        <p:nvSpPr>
          <p:cNvPr id="11" name="Text 5"/>
          <p:cNvSpPr/>
          <p:nvPr/>
        </p:nvSpPr>
        <p:spPr>
          <a:xfrm>
            <a:off x="952500" y="5486400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2" name="name_6415"/>
          <p:cNvSpPr/>
          <p:nvPr/>
        </p:nvSpPr>
        <p:spPr>
          <a:xfrm>
            <a:off x="952500" y="6400800"/>
            <a:ext cx="1866900" cy="485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64,15 $*</a:t>
            </a:r>
            <a:endParaRPr lang="en-US" sz="3450" dirty="0"/>
          </a:p>
        </p:txBody>
      </p:sp>
      <p:sp>
        <p:nvSpPr>
          <p:cNvPr id="13" name="1"/>
          <p:cNvSpPr/>
          <p:nvPr/>
        </p:nvSpPr>
        <p:spPr>
          <a:xfrm>
            <a:off x="952500" y="6838950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5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3629025" cy="1209675"/>
          </a:xfrm>
          <a:prstGeom prst="rect">
            <a:avLst/>
          </a:prstGeom>
        </p:spPr>
      </p:pic>
      <p:pic>
        <p:nvPicPr>
          <p:cNvPr id="4" name="Frame 2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505200"/>
            <a:ext cx="2657475" cy="3286125"/>
          </a:xfrm>
          <a:prstGeom prst="rect">
            <a:avLst/>
          </a:prstGeom>
        </p:spPr>
      </p:pic>
      <p:pic>
        <p:nvPicPr>
          <p:cNvPr id="5" name="xd_connects_logo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6" name="Bobby Hero Small"/>
          <p:cNvSpPr/>
          <p:nvPr/>
        </p:nvSpPr>
        <p:spPr>
          <a:xfrm>
            <a:off x="952500" y="762000"/>
            <a:ext cx="365760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Рюкзак Bobby Hero Small</a:t>
            </a:r>
            <a:endParaRPr lang="en-US" sz="3750" dirty="0"/>
          </a:p>
        </p:txBody>
      </p:sp>
      <p:sp>
        <p:nvSpPr>
          <p:cNvPr id="7" name="P70570"/>
          <p:cNvSpPr/>
          <p:nvPr/>
        </p:nvSpPr>
        <p:spPr>
          <a:xfrm>
            <a:off x="952500" y="1752600"/>
            <a:ext cx="10001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P705.70</a:t>
            </a:r>
            <a:endParaRPr lang="en-US" sz="1950" dirty="0"/>
          </a:p>
        </p:txBody>
      </p:sp>
      <p:sp>
        <p:nvSpPr>
          <p:cNvPr id="8" name="default_name"/>
          <p:cNvSpPr/>
          <p:nvPr/>
        </p:nvSpPr>
        <p:spPr>
          <a:xfrm>
            <a:off x="952500" y="3505200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9" name="Text 3"/>
          <p:cNvSpPr/>
          <p:nvPr/>
        </p:nvSpPr>
        <p:spPr>
          <a:xfrm>
            <a:off x="952500" y="3867150"/>
            <a:ext cx="26765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печать на передней панели</a:t>
            </a:r>
            <a:endParaRPr lang="en-US" sz="1950" dirty="0"/>
          </a:p>
        </p:txBody>
      </p:sp>
      <p:sp>
        <p:nvSpPr>
          <p:cNvPr id="10" name="name_250"/>
          <p:cNvSpPr/>
          <p:nvPr/>
        </p:nvSpPr>
        <p:spPr>
          <a:xfrm>
            <a:off x="952499" y="4781550"/>
            <a:ext cx="19526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250 шт.</a:t>
            </a:r>
            <a:endParaRPr lang="en-US" sz="3450" dirty="0"/>
          </a:p>
        </p:txBody>
      </p:sp>
      <p:sp>
        <p:nvSpPr>
          <p:cNvPr id="11" name="Text 5"/>
          <p:cNvSpPr/>
          <p:nvPr/>
        </p:nvSpPr>
        <p:spPr>
          <a:xfrm>
            <a:off x="952500" y="5219700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2" name="name_10913"/>
          <p:cNvSpPr/>
          <p:nvPr/>
        </p:nvSpPr>
        <p:spPr>
          <a:xfrm>
            <a:off x="952500" y="6134100"/>
            <a:ext cx="229362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109,13 $*</a:t>
            </a:r>
            <a:endParaRPr lang="en-US" sz="3450" dirty="0"/>
          </a:p>
        </p:txBody>
      </p:sp>
      <p:sp>
        <p:nvSpPr>
          <p:cNvPr id="13" name="1"/>
          <p:cNvSpPr/>
          <p:nvPr/>
        </p:nvSpPr>
        <p:spPr>
          <a:xfrm>
            <a:off x="952500" y="6572250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5" name="Text 9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35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lex"/>
          <p:cNvSpPr/>
          <p:nvPr/>
        </p:nvSpPr>
        <p:spPr>
          <a:xfrm>
            <a:off x="952500" y="7820025"/>
            <a:ext cx="3733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600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Рюкзак Flex</a:t>
            </a:r>
            <a:endParaRPr lang="en-US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34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9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3133725"/>
            <a:ext cx="2000250" cy="876300"/>
          </a:xfrm>
          <a:prstGeom prst="rect">
            <a:avLst/>
          </a:prstGeom>
        </p:spPr>
      </p:pic>
      <p:pic>
        <p:nvPicPr>
          <p:cNvPr id="4" name="Frame 17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4486275"/>
            <a:ext cx="4114800" cy="1333500"/>
          </a:xfrm>
          <a:prstGeom prst="rect">
            <a:avLst/>
          </a:prstGeom>
        </p:spPr>
      </p:pic>
      <p:pic>
        <p:nvPicPr>
          <p:cNvPr id="5" name="Frame 11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2500" y="6705600"/>
            <a:ext cx="1752600" cy="876300"/>
          </a:xfrm>
          <a:prstGeom prst="rect">
            <a:avLst/>
          </a:prstGeom>
        </p:spPr>
      </p:pic>
      <p:pic>
        <p:nvPicPr>
          <p:cNvPr id="6" name="+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933700" y="8391525"/>
            <a:ext cx="80010" cy="80010"/>
          </a:xfrm>
          <a:prstGeom prst="rect">
            <a:avLst/>
          </a:prstGeom>
        </p:spPr>
      </p:pic>
      <p:pic>
        <p:nvPicPr>
          <p:cNvPr id="7" name="+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2933700" y="7010400"/>
            <a:ext cx="80010" cy="80010"/>
          </a:xfrm>
          <a:prstGeom prst="rect">
            <a:avLst/>
          </a:prstGeom>
        </p:spPr>
      </p:pic>
      <p:pic>
        <p:nvPicPr>
          <p:cNvPr id="8" name="Frame 12" descr="preencoded.pn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52500" y="8086725"/>
            <a:ext cx="1762125" cy="876300"/>
          </a:xfrm>
          <a:prstGeom prst="rect">
            <a:avLst/>
          </a:prstGeom>
        </p:spPr>
      </p:pic>
      <p:pic>
        <p:nvPicPr>
          <p:cNvPr id="9" name="Frame 14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52800" y="6705600"/>
            <a:ext cx="1752600" cy="876300"/>
          </a:xfrm>
          <a:prstGeom prst="rect">
            <a:avLst/>
          </a:prstGeom>
        </p:spPr>
      </p:pic>
      <p:pic>
        <p:nvPicPr>
          <p:cNvPr id="10" name="Frame 16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352800" y="8086725"/>
            <a:ext cx="1752600" cy="876300"/>
          </a:xfrm>
          <a:prstGeom prst="rect">
            <a:avLst/>
          </a:prstGeom>
        </p:spPr>
      </p:pic>
      <p:pic>
        <p:nvPicPr>
          <p:cNvPr id="11" name="Rectangl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52500" y="7829550"/>
            <a:ext cx="4067175" cy="9525"/>
          </a:xfrm>
          <a:prstGeom prst="rect">
            <a:avLst/>
          </a:prstGeom>
        </p:spPr>
      </p:pic>
      <p:pic>
        <p:nvPicPr>
          <p:cNvPr id="12" name="xd_connects_logo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13" name="Flex"/>
          <p:cNvSpPr/>
          <p:nvPr/>
        </p:nvSpPr>
        <p:spPr>
          <a:xfrm>
            <a:off x="952500" y="561975"/>
            <a:ext cx="24574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000" b="1" dirty="0">
                <a:solidFill>
                  <a:srgbClr val="C2C2C2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Рюкзак Flex</a:t>
            </a:r>
            <a:endParaRPr lang="en-US" sz="3000" dirty="0"/>
          </a:p>
        </p:txBody>
      </p:sp>
      <p:sp>
        <p:nvSpPr>
          <p:cNvPr id="14" name="P705801"/>
          <p:cNvSpPr/>
          <p:nvPr/>
        </p:nvSpPr>
        <p:spPr>
          <a:xfrm>
            <a:off x="952500" y="971550"/>
            <a:ext cx="11239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C2C2C2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P705.801</a:t>
            </a:r>
            <a:endParaRPr lang="en-US" sz="1950" dirty="0"/>
          </a:p>
        </p:txBody>
      </p:sp>
      <p:sp>
        <p:nvSpPr>
          <p:cNvPr id="15" name="name_1 000"/>
          <p:cNvSpPr/>
          <p:nvPr/>
        </p:nvSpPr>
        <p:spPr>
          <a:xfrm>
            <a:off x="952500" y="3133725"/>
            <a:ext cx="20288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1 000 шт.</a:t>
            </a:r>
            <a:endParaRPr lang="en-US" sz="3450" dirty="0"/>
          </a:p>
        </p:txBody>
      </p:sp>
      <p:sp>
        <p:nvSpPr>
          <p:cNvPr id="16" name="Text 3"/>
          <p:cNvSpPr/>
          <p:nvPr/>
        </p:nvSpPr>
        <p:spPr>
          <a:xfrm>
            <a:off x="952500" y="3571875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7" name="default_name"/>
          <p:cNvSpPr/>
          <p:nvPr/>
        </p:nvSpPr>
        <p:spPr>
          <a:xfrm>
            <a:off x="952500" y="4486275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Стоимость*</a:t>
            </a:r>
            <a:endParaRPr lang="en-US" sz="1950" dirty="0"/>
          </a:p>
        </p:txBody>
      </p:sp>
      <p:sp>
        <p:nvSpPr>
          <p:cNvPr id="18" name="name_8120"/>
          <p:cNvSpPr/>
          <p:nvPr/>
        </p:nvSpPr>
        <p:spPr>
          <a:xfrm>
            <a:off x="952500" y="4895850"/>
            <a:ext cx="15525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81,20 $</a:t>
            </a:r>
            <a:endParaRPr lang="en-US" sz="3450" dirty="0"/>
          </a:p>
        </p:txBody>
      </p:sp>
      <p:sp>
        <p:nvSpPr>
          <p:cNvPr id="19" name="1"/>
          <p:cNvSpPr/>
          <p:nvPr/>
        </p:nvSpPr>
        <p:spPr>
          <a:xfrm>
            <a:off x="952500" y="5334000"/>
            <a:ext cx="88582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за 1 шт</a:t>
            </a:r>
            <a:endParaRPr lang="en-US" sz="1950" dirty="0"/>
          </a:p>
        </p:txBody>
      </p:sp>
      <p:sp>
        <p:nvSpPr>
          <p:cNvPr id="20" name="name_500"/>
          <p:cNvSpPr/>
          <p:nvPr/>
        </p:nvSpPr>
        <p:spPr>
          <a:xfrm>
            <a:off x="3352800" y="4895850"/>
            <a:ext cx="12668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500 $</a:t>
            </a:r>
            <a:endParaRPr lang="en-US" sz="3450" dirty="0"/>
          </a:p>
        </p:txBody>
      </p:sp>
      <p:sp>
        <p:nvSpPr>
          <p:cNvPr id="21" name="Text 8"/>
          <p:cNvSpPr/>
          <p:nvPr/>
        </p:nvSpPr>
        <p:spPr>
          <a:xfrm>
            <a:off x="3352800" y="5334000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образца</a:t>
            </a:r>
            <a:endParaRPr lang="en-US" sz="1950" dirty="0"/>
          </a:p>
        </p:txBody>
      </p:sp>
      <p:sp>
        <p:nvSpPr>
          <p:cNvPr id="22" name="default_name"/>
          <p:cNvSpPr/>
          <p:nvPr/>
        </p:nvSpPr>
        <p:spPr>
          <a:xfrm>
            <a:off x="952500" y="6296025"/>
            <a:ext cx="8286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Сроки</a:t>
            </a:r>
            <a:endParaRPr lang="en-US" sz="1950" dirty="0"/>
          </a:p>
        </p:txBody>
      </p:sp>
      <p:sp>
        <p:nvSpPr>
          <p:cNvPr id="23" name="name_30"/>
          <p:cNvSpPr/>
          <p:nvPr/>
        </p:nvSpPr>
        <p:spPr>
          <a:xfrm>
            <a:off x="952500" y="6705600"/>
            <a:ext cx="17716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30 дней</a:t>
            </a:r>
            <a:endParaRPr lang="en-US" sz="3450" dirty="0"/>
          </a:p>
        </p:txBody>
      </p:sp>
      <p:sp>
        <p:nvSpPr>
          <p:cNvPr id="24" name="Text 11"/>
          <p:cNvSpPr/>
          <p:nvPr/>
        </p:nvSpPr>
        <p:spPr>
          <a:xfrm>
            <a:off x="952500" y="7143750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образца</a:t>
            </a:r>
            <a:endParaRPr lang="en-US" sz="1950" dirty="0"/>
          </a:p>
        </p:txBody>
      </p:sp>
      <p:sp>
        <p:nvSpPr>
          <p:cNvPr id="25" name="name_80"/>
          <p:cNvSpPr/>
          <p:nvPr/>
        </p:nvSpPr>
        <p:spPr>
          <a:xfrm>
            <a:off x="952500" y="8086725"/>
            <a:ext cx="17811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80 дней</a:t>
            </a:r>
            <a:endParaRPr lang="en-US" sz="3450" dirty="0"/>
          </a:p>
        </p:txBody>
      </p:sp>
      <p:sp>
        <p:nvSpPr>
          <p:cNvPr id="26" name="Text 13"/>
          <p:cNvSpPr/>
          <p:nvPr/>
        </p:nvSpPr>
        <p:spPr>
          <a:xfrm>
            <a:off x="952500" y="8524875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партии</a:t>
            </a:r>
            <a:endParaRPr lang="en-US" sz="1950" dirty="0"/>
          </a:p>
        </p:txBody>
      </p:sp>
      <p:sp>
        <p:nvSpPr>
          <p:cNvPr id="27" name="name_20"/>
          <p:cNvSpPr/>
          <p:nvPr/>
        </p:nvSpPr>
        <p:spPr>
          <a:xfrm>
            <a:off x="3352800" y="6705600"/>
            <a:ext cx="17716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20 дней</a:t>
            </a:r>
            <a:endParaRPr lang="en-US" sz="3450" dirty="0"/>
          </a:p>
        </p:txBody>
      </p:sp>
      <p:sp>
        <p:nvSpPr>
          <p:cNvPr id="28" name="Text 15"/>
          <p:cNvSpPr/>
          <p:nvPr/>
        </p:nvSpPr>
        <p:spPr>
          <a:xfrm>
            <a:off x="3352800" y="7143750"/>
            <a:ext cx="1647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доставка образца</a:t>
            </a:r>
            <a:endParaRPr lang="en-US" sz="1950" dirty="0"/>
          </a:p>
        </p:txBody>
      </p:sp>
      <p:sp>
        <p:nvSpPr>
          <p:cNvPr id="29" name="name_50"/>
          <p:cNvSpPr/>
          <p:nvPr/>
        </p:nvSpPr>
        <p:spPr>
          <a:xfrm>
            <a:off x="3352800" y="8086725"/>
            <a:ext cx="17716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50 дней</a:t>
            </a:r>
            <a:endParaRPr lang="en-US" sz="3450" dirty="0"/>
          </a:p>
        </p:txBody>
      </p:sp>
      <p:sp>
        <p:nvSpPr>
          <p:cNvPr id="30" name="Text 17"/>
          <p:cNvSpPr/>
          <p:nvPr/>
        </p:nvSpPr>
        <p:spPr>
          <a:xfrm>
            <a:off x="3352800" y="8524875"/>
            <a:ext cx="17526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доставка партии Ж/Д</a:t>
            </a:r>
            <a:endParaRPr lang="en-US" sz="1950" dirty="0"/>
          </a:p>
        </p:txBody>
      </p:sp>
      <p:sp>
        <p:nvSpPr>
          <p:cNvPr id="31" name="default_name"/>
          <p:cNvSpPr/>
          <p:nvPr/>
        </p:nvSpPr>
        <p:spPr>
          <a:xfrm>
            <a:off x="952500" y="1666875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32" name="Text 19"/>
          <p:cNvSpPr/>
          <p:nvPr/>
        </p:nvSpPr>
        <p:spPr>
          <a:xfrm>
            <a:off x="952500" y="2028825"/>
            <a:ext cx="2293620" cy="657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полная персонализация</a:t>
            </a:r>
            <a:endParaRPr lang="en-US" sz="1950" dirty="0"/>
          </a:p>
        </p:txBody>
      </p:sp>
      <p:sp>
        <p:nvSpPr>
          <p:cNvPr id="33" name="Text 20"/>
          <p:cNvSpPr/>
          <p:nvPr/>
        </p:nvSpPr>
        <p:spPr>
          <a:xfrm>
            <a:off x="10534650" y="561975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34" name="Text 21"/>
          <p:cNvSpPr/>
          <p:nvPr/>
        </p:nvSpPr>
        <p:spPr>
          <a:xfrm>
            <a:off x="952500" y="9705975"/>
            <a:ext cx="7581900" cy="171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6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Frame 22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52500" y="762000"/>
            <a:ext cx="4667250" cy="1876425"/>
          </a:xfrm>
          <a:prstGeom prst="rect">
            <a:avLst/>
          </a:prstGeom>
        </p:spPr>
      </p:pic>
      <p:pic>
        <p:nvPicPr>
          <p:cNvPr id="4" name="Frame 21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52500" y="3305175"/>
            <a:ext cx="2990850" cy="3190875"/>
          </a:xfrm>
          <a:prstGeom prst="rect">
            <a:avLst/>
          </a:prstGeom>
        </p:spPr>
      </p:pic>
      <p:pic>
        <p:nvPicPr>
          <p:cNvPr id="5" name="Group 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2500" y="7067550"/>
            <a:ext cx="4152900" cy="1285875"/>
          </a:xfrm>
          <a:prstGeom prst="rect">
            <a:avLst/>
          </a:prstGeom>
        </p:spPr>
      </p:pic>
      <p:pic>
        <p:nvPicPr>
          <p:cNvPr id="6" name="xd_connects_logo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7" name="Text 0"/>
          <p:cNvSpPr/>
          <p:nvPr/>
        </p:nvSpPr>
        <p:spPr>
          <a:xfrm>
            <a:off x="952500" y="762000"/>
            <a:ext cx="469582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Герметичная бутылка</a:t>
            </a:r>
            <a:endParaRPr lang="en-US" sz="3750" dirty="0"/>
          </a:p>
        </p:txBody>
      </p:sp>
      <p:sp>
        <p:nvSpPr>
          <p:cNvPr id="8" name="Text 1"/>
          <p:cNvSpPr/>
          <p:nvPr/>
        </p:nvSpPr>
        <p:spPr>
          <a:xfrm>
            <a:off x="952500" y="1714500"/>
            <a:ext cx="2486025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22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с металлической крышкой</a:t>
            </a:r>
            <a:endParaRPr lang="en-US" sz="2250" dirty="0"/>
          </a:p>
        </p:txBody>
      </p:sp>
      <p:sp>
        <p:nvSpPr>
          <p:cNvPr id="9" name="P43344"/>
          <p:cNvSpPr/>
          <p:nvPr/>
        </p:nvSpPr>
        <p:spPr>
          <a:xfrm>
            <a:off x="952500" y="2419350"/>
            <a:ext cx="9906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P433.44</a:t>
            </a:r>
            <a:endParaRPr lang="en-US" sz="1950" dirty="0"/>
          </a:p>
        </p:txBody>
      </p:sp>
      <p:sp>
        <p:nvSpPr>
          <p:cNvPr id="10" name="default_name"/>
          <p:cNvSpPr/>
          <p:nvPr/>
        </p:nvSpPr>
        <p:spPr>
          <a:xfrm>
            <a:off x="952500" y="3305175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11" name="Text 4"/>
          <p:cNvSpPr/>
          <p:nvPr/>
        </p:nvSpPr>
        <p:spPr>
          <a:xfrm>
            <a:off x="952500" y="3667125"/>
            <a:ext cx="300990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</a:t>
            </a:r>
            <a:br/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по пантону заказчика</a:t>
            </a:r>
            <a:endParaRPr lang="en-US" sz="1950" dirty="0"/>
          </a:p>
        </p:txBody>
      </p:sp>
      <p:sp>
        <p:nvSpPr>
          <p:cNvPr id="12" name="name_3 000"/>
          <p:cNvSpPr/>
          <p:nvPr/>
        </p:nvSpPr>
        <p:spPr>
          <a:xfrm>
            <a:off x="952500" y="4676775"/>
            <a:ext cx="24003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3 000 шт.</a:t>
            </a:r>
            <a:endParaRPr lang="en-US" sz="3450" dirty="0"/>
          </a:p>
        </p:txBody>
      </p:sp>
      <p:sp>
        <p:nvSpPr>
          <p:cNvPr id="13" name="Text 6"/>
          <p:cNvSpPr/>
          <p:nvPr/>
        </p:nvSpPr>
        <p:spPr>
          <a:xfrm>
            <a:off x="952500" y="5114925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4" name="name_458"/>
          <p:cNvSpPr/>
          <p:nvPr/>
        </p:nvSpPr>
        <p:spPr>
          <a:xfrm>
            <a:off x="952500" y="5838825"/>
            <a:ext cx="15716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4,58 $*</a:t>
            </a:r>
            <a:endParaRPr lang="en-US" sz="3450" dirty="0"/>
          </a:p>
        </p:txBody>
      </p:sp>
      <p:sp>
        <p:nvSpPr>
          <p:cNvPr id="15" name="1"/>
          <p:cNvSpPr/>
          <p:nvPr/>
        </p:nvSpPr>
        <p:spPr>
          <a:xfrm>
            <a:off x="952500" y="6276975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6" name="Text 9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7" name="default_name"/>
          <p:cNvSpPr/>
          <p:nvPr/>
        </p:nvSpPr>
        <p:spPr>
          <a:xfrm>
            <a:off x="952500" y="7067550"/>
            <a:ext cx="8286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Сроки</a:t>
            </a:r>
            <a:endParaRPr lang="en-US" sz="1950" dirty="0"/>
          </a:p>
        </p:txBody>
      </p:sp>
      <p:sp>
        <p:nvSpPr>
          <p:cNvPr id="18" name="name_60"/>
          <p:cNvSpPr/>
          <p:nvPr/>
        </p:nvSpPr>
        <p:spPr>
          <a:xfrm>
            <a:off x="952500" y="7477125"/>
            <a:ext cx="180022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60 дней</a:t>
            </a:r>
            <a:endParaRPr lang="en-US" sz="3450" dirty="0"/>
          </a:p>
        </p:txBody>
      </p:sp>
      <p:sp>
        <p:nvSpPr>
          <p:cNvPr id="19" name="Text 12"/>
          <p:cNvSpPr/>
          <p:nvPr/>
        </p:nvSpPr>
        <p:spPr>
          <a:xfrm>
            <a:off x="952500" y="7915275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партии</a:t>
            </a:r>
            <a:endParaRPr lang="en-US" sz="1950" dirty="0"/>
          </a:p>
        </p:txBody>
      </p:sp>
      <p:sp>
        <p:nvSpPr>
          <p:cNvPr id="20" name="name_50"/>
          <p:cNvSpPr/>
          <p:nvPr/>
        </p:nvSpPr>
        <p:spPr>
          <a:xfrm>
            <a:off x="3352800" y="7477125"/>
            <a:ext cx="17716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50 дней</a:t>
            </a:r>
            <a:endParaRPr lang="en-US" sz="3450" dirty="0"/>
          </a:p>
        </p:txBody>
      </p:sp>
      <p:sp>
        <p:nvSpPr>
          <p:cNvPr id="21" name="Text 14"/>
          <p:cNvSpPr/>
          <p:nvPr/>
        </p:nvSpPr>
        <p:spPr>
          <a:xfrm>
            <a:off x="3352800" y="7915275"/>
            <a:ext cx="1647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доставка партии Ж/Д</a:t>
            </a:r>
            <a:endParaRPr lang="en-US" sz="1950" dirty="0"/>
          </a:p>
        </p:txBody>
      </p:sp>
      <p:sp>
        <p:nvSpPr>
          <p:cNvPr id="22" name="Text 15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 16_9 - 27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Rectangle 8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6096000" cy="10287000"/>
          </a:xfrm>
          <a:prstGeom prst="rect">
            <a:avLst/>
          </a:prstGeom>
        </p:spPr>
      </p:pic>
      <p:pic>
        <p:nvPicPr>
          <p:cNvPr id="4" name="Frame 22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52500" y="762000"/>
            <a:ext cx="4667250" cy="2133600"/>
          </a:xfrm>
          <a:prstGeom prst="rect">
            <a:avLst/>
          </a:prstGeom>
        </p:spPr>
      </p:pic>
      <p:pic>
        <p:nvPicPr>
          <p:cNvPr id="5" name="Frame 21" descr="preencoded.pn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952500" y="3305175"/>
            <a:ext cx="2657475" cy="3190875"/>
          </a:xfrm>
          <a:prstGeom prst="rect">
            <a:avLst/>
          </a:prstGeom>
        </p:spPr>
      </p:pic>
      <p:pic>
        <p:nvPicPr>
          <p:cNvPr id="6" name="Group 2" descr="preencoded.pn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52500" y="7067550"/>
            <a:ext cx="4114800" cy="1285875"/>
          </a:xfrm>
          <a:prstGeom prst="rect">
            <a:avLst/>
          </a:prstGeom>
        </p:spPr>
      </p:pic>
      <p:pic>
        <p:nvPicPr>
          <p:cNvPr id="7" name="xd_connects_logo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478125" y="9514731"/>
            <a:ext cx="1857375" cy="230117"/>
          </a:xfrm>
          <a:prstGeom prst="rect">
            <a:avLst/>
          </a:prstGeom>
        </p:spPr>
      </p:pic>
      <p:sp>
        <p:nvSpPr>
          <p:cNvPr id="8" name="Impact"/>
          <p:cNvSpPr/>
          <p:nvPr/>
        </p:nvSpPr>
        <p:spPr>
          <a:xfrm>
            <a:off x="952500" y="762000"/>
            <a:ext cx="4695825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75"/>
              </a:lnSpc>
              <a:buNone/>
            </a:pPr>
            <a:r>
              <a:rPr lang="en-US" sz="3750" b="1" dirty="0">
                <a:solidFill>
                  <a:srgbClr val="736CBF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Автоматический зонт Impact</a:t>
            </a:r>
            <a:endParaRPr lang="en-US" sz="3750" dirty="0"/>
          </a:p>
        </p:txBody>
      </p:sp>
      <p:sp>
        <p:nvSpPr>
          <p:cNvPr id="9" name="RPET AWARE    d94"/>
          <p:cNvSpPr/>
          <p:nvPr/>
        </p:nvSpPr>
        <p:spPr>
          <a:xfrm>
            <a:off x="952500" y="1714500"/>
            <a:ext cx="4667250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25"/>
              </a:lnSpc>
              <a:buNone/>
            </a:pPr>
            <a:r>
              <a:rPr lang="en-US" sz="22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из RPET AWARE™ с бамбуковой рукояткой, d94 см</a:t>
            </a:r>
            <a:endParaRPr lang="en-US" sz="2250" dirty="0"/>
          </a:p>
        </p:txBody>
      </p:sp>
      <p:sp>
        <p:nvSpPr>
          <p:cNvPr id="10" name="P85061"/>
          <p:cNvSpPr/>
          <p:nvPr/>
        </p:nvSpPr>
        <p:spPr>
          <a:xfrm>
            <a:off x="952500" y="2676525"/>
            <a:ext cx="9715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1C1C1C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P850.61</a:t>
            </a:r>
            <a:endParaRPr lang="en-US" sz="1950" dirty="0"/>
          </a:p>
        </p:txBody>
      </p:sp>
      <p:sp>
        <p:nvSpPr>
          <p:cNvPr id="11" name="default_name"/>
          <p:cNvSpPr/>
          <p:nvPr/>
        </p:nvSpPr>
        <p:spPr>
          <a:xfrm>
            <a:off x="952500" y="3305175"/>
            <a:ext cx="18669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Возможности:</a:t>
            </a:r>
            <a:endParaRPr lang="en-US" sz="1950" dirty="0"/>
          </a:p>
        </p:txBody>
      </p:sp>
      <p:sp>
        <p:nvSpPr>
          <p:cNvPr id="12" name="Text 4"/>
          <p:cNvSpPr/>
          <p:nvPr/>
        </p:nvSpPr>
        <p:spPr>
          <a:xfrm>
            <a:off x="952500" y="3667125"/>
            <a:ext cx="26765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окрашивание купола по пантону</a:t>
            </a:r>
            <a:endParaRPr lang="en-US" sz="1950" dirty="0"/>
          </a:p>
        </p:txBody>
      </p:sp>
      <p:sp>
        <p:nvSpPr>
          <p:cNvPr id="13" name="name_2 000"/>
          <p:cNvSpPr/>
          <p:nvPr/>
        </p:nvSpPr>
        <p:spPr>
          <a:xfrm>
            <a:off x="952500" y="4676775"/>
            <a:ext cx="20955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2 000 шт.</a:t>
            </a:r>
            <a:endParaRPr lang="en-US" sz="3450" dirty="0"/>
          </a:p>
        </p:txBody>
      </p:sp>
      <p:sp>
        <p:nvSpPr>
          <p:cNvPr id="14" name="Text 6"/>
          <p:cNvSpPr/>
          <p:nvPr/>
        </p:nvSpPr>
        <p:spPr>
          <a:xfrm>
            <a:off x="952500" y="5114925"/>
            <a:ext cx="185737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минимальный тираж</a:t>
            </a:r>
            <a:endParaRPr lang="en-US" sz="1950" dirty="0"/>
          </a:p>
        </p:txBody>
      </p:sp>
      <p:sp>
        <p:nvSpPr>
          <p:cNvPr id="15" name="name_1382"/>
          <p:cNvSpPr/>
          <p:nvPr/>
        </p:nvSpPr>
        <p:spPr>
          <a:xfrm>
            <a:off x="952500" y="5838825"/>
            <a:ext cx="1743075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13,82 $*</a:t>
            </a:r>
            <a:endParaRPr lang="en-US" sz="3450" dirty="0"/>
          </a:p>
        </p:txBody>
      </p:sp>
      <p:sp>
        <p:nvSpPr>
          <p:cNvPr id="16" name="1"/>
          <p:cNvSpPr/>
          <p:nvPr/>
        </p:nvSpPr>
        <p:spPr>
          <a:xfrm>
            <a:off x="952500" y="6276975"/>
            <a:ext cx="154305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цена за 1 шт</a:t>
            </a:r>
            <a:endParaRPr lang="en-US" sz="1950" dirty="0"/>
          </a:p>
        </p:txBody>
      </p:sp>
      <p:sp>
        <p:nvSpPr>
          <p:cNvPr id="17" name="Text 9"/>
          <p:cNvSpPr/>
          <p:nvPr/>
        </p:nvSpPr>
        <p:spPr>
          <a:xfrm>
            <a:off x="7581900" y="647700"/>
            <a:ext cx="31623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buNone/>
            </a:pPr>
            <a:r>
              <a:rPr lang="en-US" sz="1950" dirty="0">
                <a:solidFill>
                  <a:srgbClr val="736CBF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Пример персонализации</a:t>
            </a:r>
            <a:endParaRPr lang="en-US" sz="1950" dirty="0"/>
          </a:p>
        </p:txBody>
      </p:sp>
      <p:sp>
        <p:nvSpPr>
          <p:cNvPr id="18" name="default_name"/>
          <p:cNvSpPr/>
          <p:nvPr/>
        </p:nvSpPr>
        <p:spPr>
          <a:xfrm>
            <a:off x="952500" y="7067550"/>
            <a:ext cx="828675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b="1" dirty="0">
                <a:solidFill>
                  <a:srgbClr val="000000"/>
                </a:solidFill>
                <a:latin typeface="Geologica Cursive Bold" pitchFamily="34" charset="0"/>
                <a:ea typeface="Geologica Cursive Bold" pitchFamily="34" charset="-122"/>
                <a:cs typeface="Geologica Cursive Bold" pitchFamily="34" charset="-120"/>
              </a:rPr>
              <a:t>Сроки</a:t>
            </a:r>
            <a:endParaRPr lang="en-US" sz="1950" dirty="0"/>
          </a:p>
        </p:txBody>
      </p:sp>
      <p:sp>
        <p:nvSpPr>
          <p:cNvPr id="19" name="name_70"/>
          <p:cNvSpPr/>
          <p:nvPr/>
        </p:nvSpPr>
        <p:spPr>
          <a:xfrm>
            <a:off x="952500" y="7477125"/>
            <a:ext cx="175260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70 дней</a:t>
            </a:r>
            <a:endParaRPr lang="en-US" sz="3450" dirty="0"/>
          </a:p>
        </p:txBody>
      </p:sp>
      <p:sp>
        <p:nvSpPr>
          <p:cNvPr id="20" name="Text 12"/>
          <p:cNvSpPr/>
          <p:nvPr/>
        </p:nvSpPr>
        <p:spPr>
          <a:xfrm>
            <a:off x="952500" y="7915275"/>
            <a:ext cx="1733550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производство
партии</a:t>
            </a:r>
            <a:endParaRPr lang="en-US" sz="1950" dirty="0"/>
          </a:p>
        </p:txBody>
      </p:sp>
      <p:sp>
        <p:nvSpPr>
          <p:cNvPr id="21" name="name_55"/>
          <p:cNvSpPr/>
          <p:nvPr/>
        </p:nvSpPr>
        <p:spPr>
          <a:xfrm>
            <a:off x="3352800" y="7477125"/>
            <a:ext cx="1733550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5"/>
              </a:lnSpc>
              <a:spcAft>
                <a:spcPts val="750"/>
              </a:spcAft>
              <a:buNone/>
            </a:pPr>
            <a:r>
              <a:rPr lang="en-US" sz="3450" dirty="0">
                <a:solidFill>
                  <a:srgbClr val="736CBF"/>
                </a:solidFill>
                <a:latin typeface="Geologica Cursive Regular" pitchFamily="34" charset="0"/>
                <a:ea typeface="Geologica Cursive Regular" pitchFamily="34" charset="-122"/>
                <a:cs typeface="Geologica Cursive Regular" pitchFamily="34" charset="-120"/>
              </a:rPr>
              <a:t>55 дней</a:t>
            </a:r>
            <a:endParaRPr lang="en-US" sz="3450" dirty="0"/>
          </a:p>
        </p:txBody>
      </p:sp>
      <p:sp>
        <p:nvSpPr>
          <p:cNvPr id="22" name="Text 14"/>
          <p:cNvSpPr/>
          <p:nvPr/>
        </p:nvSpPr>
        <p:spPr>
          <a:xfrm>
            <a:off x="3352800" y="7915275"/>
            <a:ext cx="1647825" cy="4381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5"/>
              </a:lnSpc>
              <a:spcAft>
                <a:spcPts val="750"/>
              </a:spcAft>
              <a:buNone/>
            </a:pPr>
            <a:r>
              <a:rPr lang="en-US" sz="195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доставка партии Ж/Д</a:t>
            </a:r>
            <a:endParaRPr lang="en-US" sz="1950" dirty="0"/>
          </a:p>
        </p:txBody>
      </p:sp>
      <p:sp>
        <p:nvSpPr>
          <p:cNvPr id="23" name="Text 15"/>
          <p:cNvSpPr/>
          <p:nvPr/>
        </p:nvSpPr>
        <p:spPr>
          <a:xfrm>
            <a:off x="952500" y="9372600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350"/>
              </a:lnSpc>
              <a:spcAft>
                <a:spcPts val="750"/>
              </a:spcAft>
              <a:buNone/>
            </a:pPr>
            <a:r>
              <a:rPr lang="en-US" sz="1500" dirty="0">
                <a:solidFill>
                  <a:srgbClr val="000000"/>
                </a:solidFill>
                <a:latin typeface="Geologica Cursive Light" pitchFamily="34" charset="0"/>
                <a:ea typeface="Geologica Cursive Light" pitchFamily="34" charset="-122"/>
                <a:cs typeface="Geologica Cursive Light" pitchFamily="34" charset="-120"/>
              </a:rPr>
              <a:t>*цена ориентировочная, для точного расчета обращайтесь к менеджеру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655</Words>
  <Application>Microsoft Office PowerPoint</Application>
  <PresentationFormat>Произвольный</PresentationFormat>
  <Paragraphs>164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Geologica Cursive Light</vt:lpstr>
      <vt:lpstr>Arial</vt:lpstr>
      <vt:lpstr>Geologica Cursive Regular</vt:lpstr>
      <vt:lpstr>Geologica Cursive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Shimoda</cp:lastModifiedBy>
  <cp:revision>3</cp:revision>
  <dcterms:created xsi:type="dcterms:W3CDTF">2024-06-18T12:01:00Z</dcterms:created>
  <dcterms:modified xsi:type="dcterms:W3CDTF">2024-06-18T12:06:54Z</dcterms:modified>
</cp:coreProperties>
</file>