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8.svg" ContentType="image/svg+xml"/>
  <Override PartName="/ppt/media/image110.svg" ContentType="image/svg+xml"/>
  <Override PartName="/ppt/media/image112.svg" ContentType="image/svg+xml"/>
  <Override PartName="/ppt/media/image114.svg" ContentType="image/svg+xml"/>
  <Override PartName="/ppt/media/image116.svg" ContentType="image/svg+xml"/>
  <Override PartName="/ppt/media/image3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9.svg" ContentType="image/svg+xml"/>
  <Override PartName="/ppt/media/image7.svg" ContentType="image/svg+xml"/>
  <Override PartName="/ppt/media/image71.svg" ContentType="image/svg+xml"/>
  <Override PartName="/ppt/media/image75.svg" ContentType="image/svg+xml"/>
  <Override PartName="/ppt/media/image7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63" r:id="rId7"/>
    <p:sldId id="264" r:id="rId8"/>
    <p:sldId id="266" r:id="rId9"/>
    <p:sldId id="270" r:id="rId10"/>
    <p:sldId id="267" r:id="rId11"/>
    <p:sldId id="261" r:id="rId12"/>
    <p:sldId id="265" r:id="rId13"/>
    <p:sldId id="307" r:id="rId14"/>
    <p:sldId id="308" r:id="rId15"/>
    <p:sldId id="309" r:id="rId16"/>
    <p:sldId id="268" r:id="rId17"/>
    <p:sldId id="269" r:id="rId18"/>
    <p:sldId id="262" r:id="rId19"/>
    <p:sldId id="260" r:id="rId20"/>
    <p:sldId id="258" r:id="rId21"/>
    <p:sldId id="306" r:id="rId22"/>
  </p:sldIdLst>
  <p:sldSz cx="18288000" cy="10287000"/>
  <p:notesSz cx="10287000" cy="18288000"/>
  <p:embeddedFontLst>
    <p:embeddedFont>
      <p:font typeface="Geologica Cursive Bold" pitchFamily="34" charset="0"/>
      <p:bold r:id="rId26"/>
    </p:embeddedFont>
    <p:embeddedFont>
      <p:font typeface="Geologica Cursive Bold" pitchFamily="34" charset="-122"/>
      <p:bold r:id="rId27"/>
    </p:embeddedFont>
    <p:embeddedFont>
      <p:font typeface="Geologica Cursive Bold" pitchFamily="34" charset="-120"/>
      <p:bold r:id="rId28"/>
    </p:embeddedFont>
    <p:embeddedFont>
      <p:font typeface="Geologica Cursive Regular" pitchFamily="34" charset="0"/>
      <p:regular r:id="rId29"/>
    </p:embeddedFont>
    <p:embeddedFont>
      <p:font typeface="Geologica Cursive Regular" pitchFamily="34" charset="-122"/>
      <p:regular r:id="rId30"/>
    </p:embeddedFont>
    <p:embeddedFont>
      <p:font typeface="Geologica Cursive Regular" pitchFamily="34" charset="-120"/>
      <p:regular r:id="rId31"/>
    </p:embeddedFont>
    <p:embeddedFont>
      <p:font typeface="Geologica ExtraBold" pitchFamily="34" charset="0"/>
      <p:bold r:id="rId32"/>
    </p:embeddedFont>
    <p:embeddedFont>
      <p:font typeface="Geologica ExtraBold" pitchFamily="34" charset="-122"/>
      <p:bold r:id="rId33"/>
    </p:embeddedFont>
    <p:embeddedFont>
      <p:font typeface="Geologica ExtraBold" pitchFamily="34" charset="-120"/>
      <p:bold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7" d="100"/>
          <a:sy n="77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svg"/><Relationship Id="rId8" Type="http://schemas.openxmlformats.org/officeDocument/2006/relationships/image" Target="../media/image63.png"/><Relationship Id="rId7" Type="http://schemas.openxmlformats.org/officeDocument/2006/relationships/image" Target="../media/image62.svg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8" Type="http://schemas.openxmlformats.org/officeDocument/2006/relationships/notesSlide" Target="../notesSlides/notesSlide11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71.svg"/><Relationship Id="rId15" Type="http://schemas.openxmlformats.org/officeDocument/2006/relationships/image" Target="../media/image70.png"/><Relationship Id="rId14" Type="http://schemas.openxmlformats.org/officeDocument/2006/relationships/image" Target="../media/image69.svg"/><Relationship Id="rId13" Type="http://schemas.openxmlformats.org/officeDocument/2006/relationships/image" Target="../media/image68.png"/><Relationship Id="rId12" Type="http://schemas.openxmlformats.org/officeDocument/2006/relationships/image" Target="../media/image67.png"/><Relationship Id="rId11" Type="http://schemas.openxmlformats.org/officeDocument/2006/relationships/image" Target="../media/image66.svg"/><Relationship Id="rId10" Type="http://schemas.openxmlformats.org/officeDocument/2006/relationships/image" Target="../media/image65.png"/><Relationship Id="rId1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20.png"/><Relationship Id="rId7" Type="http://schemas.openxmlformats.org/officeDocument/2006/relationships/image" Target="../media/image21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73.jpeg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77.svg"/><Relationship Id="rId11" Type="http://schemas.openxmlformats.org/officeDocument/2006/relationships/image" Target="../media/image76.png"/><Relationship Id="rId10" Type="http://schemas.openxmlformats.org/officeDocument/2006/relationships/image" Target="../media/image75.svg"/><Relationship Id="rId1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4.svg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90.jpe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0.png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62.svg"/><Relationship Id="rId2" Type="http://schemas.openxmlformats.org/officeDocument/2006/relationships/image" Target="../media/image96.png"/><Relationship Id="rId1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62.svg"/><Relationship Id="rId2" Type="http://schemas.openxmlformats.org/officeDocument/2006/relationships/image" Target="../media/image96.png"/><Relationship Id="rId1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4.svg"/><Relationship Id="rId8" Type="http://schemas.openxmlformats.org/officeDocument/2006/relationships/image" Target="../media/image113.png"/><Relationship Id="rId7" Type="http://schemas.openxmlformats.org/officeDocument/2006/relationships/image" Target="../media/image112.svg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16.svg"/><Relationship Id="rId10" Type="http://schemas.openxmlformats.org/officeDocument/2006/relationships/image" Target="../media/image115.png"/><Relationship Id="rId1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3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46.jpe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B7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k group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96000" y="0"/>
            <a:ext cx="12192000" cy="10287000"/>
          </a:xfrm>
          <a:prstGeom prst="rect">
            <a:avLst/>
          </a:prstGeom>
        </p:spPr>
      </p:pic>
      <p:pic>
        <p:nvPicPr>
          <p:cNvPr id="3" name="Новинки лето 2024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5963" y="6850884"/>
            <a:ext cx="6517420" cy="2198396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540385" y="453390"/>
            <a:ext cx="91865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200" b="1">
                <a:solidFill>
                  <a:schemeClr val="bg1"/>
                </a:solidFill>
              </a:rPr>
              <a:t>Актуальные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цены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смотрите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br>
              <a:rPr lang="en-US" altLang="ru-RU" sz="3200" b="1">
                <a:solidFill>
                  <a:schemeClr val="bg1"/>
                </a:solidFill>
              </a:rPr>
            </a:br>
            <a:r>
              <a:rPr lang="en-US" altLang="en-US" sz="3200" b="1">
                <a:solidFill>
                  <a:schemeClr val="bg1"/>
                </a:solidFill>
              </a:rPr>
              <a:t>на</a:t>
            </a:r>
            <a:r>
              <a:rPr lang="en-US" altLang="ru-RU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сайте</a:t>
            </a:r>
            <a:r>
              <a:rPr lang="en-US" altLang="ru-RU" sz="3200" b="1">
                <a:solidFill>
                  <a:schemeClr val="bg1"/>
                </a:solidFill>
              </a:rPr>
              <a:t> 12twelve.ru</a:t>
            </a:r>
            <a:endParaRPr lang="en-US" altLang="ru-RU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429750" y="1695450"/>
            <a:ext cx="8743950" cy="8591550"/>
          </a:xfrm>
          <a:prstGeom prst="rect">
            <a:avLst/>
          </a:prstGeom>
        </p:spPr>
      </p:pic>
      <p:pic>
        <p:nvPicPr>
          <p:cNvPr id="3" name="Mask group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5" name="Frame 9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6500" y="952500"/>
            <a:ext cx="3848100" cy="2314575"/>
          </a:xfrm>
          <a:prstGeom prst="rect">
            <a:avLst/>
          </a:prstGeom>
        </p:spPr>
      </p:pic>
      <p:pic>
        <p:nvPicPr>
          <p:cNvPr id="6" name="Frame 9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952500"/>
            <a:ext cx="4610100" cy="2590800"/>
          </a:xfrm>
          <a:prstGeom prst="rect">
            <a:avLst/>
          </a:prstGeom>
        </p:spPr>
      </p:pic>
      <p:pic>
        <p:nvPicPr>
          <p:cNvPr id="7" name="recycled_blended_claim_standard_(1)_1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8" name="recycled_blended_claim_standard_(1)_1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0096500" y="952500"/>
            <a:ext cx="3876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Строительный нож</a:t>
            </a:r>
            <a:endParaRPr lang="en-US" sz="2550" dirty="0"/>
          </a:p>
        </p:txBody>
      </p:sp>
      <p:sp>
        <p:nvSpPr>
          <p:cNvPr id="10" name="RCS"/>
          <p:cNvSpPr/>
          <p:nvPr/>
        </p:nvSpPr>
        <p:spPr>
          <a:xfrm>
            <a:off x="10096500" y="1419225"/>
            <a:ext cx="33432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RCS</a:t>
            </a:r>
            <a:endParaRPr lang="en-US" sz="1950" dirty="0"/>
          </a:p>
        </p:txBody>
      </p:sp>
      <p:sp>
        <p:nvSpPr>
          <p:cNvPr id="11" name="P215156"/>
          <p:cNvSpPr/>
          <p:nvPr/>
        </p:nvSpPr>
        <p:spPr>
          <a:xfrm>
            <a:off x="10096500" y="2124075"/>
            <a:ext cx="10382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P215.156</a:t>
            </a:r>
            <a:endParaRPr lang="en-US" sz="1950" dirty="0"/>
          </a:p>
        </p:txBody>
      </p:sp>
      <p:sp>
        <p:nvSpPr>
          <p:cNvPr id="12" name="name_266"/>
          <p:cNvSpPr/>
          <p:nvPr/>
        </p:nvSpPr>
        <p:spPr>
          <a:xfrm>
            <a:off x="10096500" y="2933700"/>
            <a:ext cx="13620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266 ₽</a:t>
            </a:r>
            <a:endParaRPr lang="en-US" sz="3750" dirty="0"/>
          </a:p>
        </p:txBody>
      </p:sp>
      <p:sp>
        <p:nvSpPr>
          <p:cNvPr id="13" name="Text 4"/>
          <p:cNvSpPr/>
          <p:nvPr/>
        </p:nvSpPr>
        <p:spPr>
          <a:xfrm>
            <a:off x="952500" y="952500"/>
            <a:ext cx="46386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Профессиональный строительный нож</a:t>
            </a:r>
            <a:endParaRPr lang="en-US" sz="2550" dirty="0"/>
          </a:p>
        </p:txBody>
      </p:sp>
      <p:sp>
        <p:nvSpPr>
          <p:cNvPr id="14" name="RCS"/>
          <p:cNvSpPr/>
          <p:nvPr/>
        </p:nvSpPr>
        <p:spPr>
          <a:xfrm>
            <a:off x="952500" y="1695450"/>
            <a:ext cx="3267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RCS</a:t>
            </a:r>
            <a:endParaRPr lang="en-US" sz="1950" dirty="0"/>
          </a:p>
        </p:txBody>
      </p:sp>
      <p:sp>
        <p:nvSpPr>
          <p:cNvPr id="15" name="P215162"/>
          <p:cNvSpPr/>
          <p:nvPr/>
        </p:nvSpPr>
        <p:spPr>
          <a:xfrm>
            <a:off x="952500" y="2400300"/>
            <a:ext cx="10382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P215.162</a:t>
            </a:r>
            <a:endParaRPr lang="en-US" sz="1950" dirty="0"/>
          </a:p>
        </p:txBody>
      </p:sp>
      <p:sp>
        <p:nvSpPr>
          <p:cNvPr id="16" name="name_425"/>
          <p:cNvSpPr/>
          <p:nvPr/>
        </p:nvSpPr>
        <p:spPr>
          <a:xfrm>
            <a:off x="952500" y="3209925"/>
            <a:ext cx="1314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425 ₽</a:t>
            </a:r>
            <a:endParaRPr lang="en-US" sz="3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r="16954"/>
          <a:stretch>
            <a:fillRect/>
          </a:stretch>
        </p:blipFill>
        <p:spPr bwMode="auto">
          <a:xfrm>
            <a:off x="13423700" y="2675963"/>
            <a:ext cx="4324350" cy="652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4" y="2042835"/>
            <a:ext cx="6990229" cy="699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367" y="0"/>
            <a:ext cx="6096000" cy="10287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501" y="2675963"/>
            <a:ext cx="1333500" cy="1428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952501" y="952499"/>
            <a:ext cx="3471582" cy="599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Спортивное полотенце </a:t>
            </a: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VINGA</a:t>
            </a:r>
            <a:endParaRPr lang="en-US" sz="2550" dirty="0"/>
          </a:p>
        </p:txBody>
      </p:sp>
      <p:sp>
        <p:nvSpPr>
          <p:cNvPr id="13" name="Text 1"/>
          <p:cNvSpPr/>
          <p:nvPr/>
        </p:nvSpPr>
        <p:spPr>
          <a:xfrm>
            <a:off x="952500" y="1761563"/>
            <a:ext cx="44767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</a:t>
            </a:r>
            <a:r>
              <a:rPr lang="en-US" sz="1950" dirty="0" err="1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rPET</a:t>
            </a: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, 140x70 </a:t>
            </a: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см</a:t>
            </a:r>
            <a:endParaRPr lang="en-US" sz="1950" dirty="0"/>
          </a:p>
        </p:txBody>
      </p:sp>
      <p:sp>
        <p:nvSpPr>
          <p:cNvPr id="14" name="Text 2"/>
          <p:cNvSpPr/>
          <p:nvPr/>
        </p:nvSpPr>
        <p:spPr>
          <a:xfrm>
            <a:off x="952500" y="2218763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60026</a:t>
            </a:r>
            <a:endParaRPr lang="en-US" sz="1950" dirty="0"/>
          </a:p>
        </p:txBody>
      </p:sp>
      <p:sp>
        <p:nvSpPr>
          <p:cNvPr id="15" name="Text 3"/>
          <p:cNvSpPr/>
          <p:nvPr/>
        </p:nvSpPr>
        <p:spPr>
          <a:xfrm>
            <a:off x="952500" y="3028388"/>
            <a:ext cx="1750359" cy="4275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2 125 ₽</a:t>
            </a:r>
            <a:endParaRPr lang="en-US" sz="3750" dirty="0"/>
          </a:p>
        </p:txBody>
      </p:sp>
      <p:sp>
        <p:nvSpPr>
          <p:cNvPr id="16" name="Text 4"/>
          <p:cNvSpPr/>
          <p:nvPr/>
        </p:nvSpPr>
        <p:spPr>
          <a:xfrm>
            <a:off x="13144500" y="952500"/>
            <a:ext cx="3623982" cy="5995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Пляжное полотенце </a:t>
            </a:r>
            <a:r>
              <a:rPr lang="en-US" sz="2550" b="1" dirty="0" err="1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Vinga</a:t>
            </a: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Lounge</a:t>
            </a:r>
            <a:endParaRPr lang="en-US" sz="2550" dirty="0"/>
          </a:p>
        </p:txBody>
      </p:sp>
      <p:sp>
        <p:nvSpPr>
          <p:cNvPr id="17" name="Text 5"/>
          <p:cNvSpPr/>
          <p:nvPr/>
        </p:nvSpPr>
        <p:spPr>
          <a:xfrm>
            <a:off x="13144500" y="2218763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8067</a:t>
            </a:r>
            <a:endParaRPr lang="en-US" sz="1950" dirty="0"/>
          </a:p>
        </p:txBody>
      </p:sp>
      <p:sp>
        <p:nvSpPr>
          <p:cNvPr id="18" name="Text 6"/>
          <p:cNvSpPr/>
          <p:nvPr/>
        </p:nvSpPr>
        <p:spPr>
          <a:xfrm>
            <a:off x="13144500" y="3028388"/>
            <a:ext cx="12287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122 ₽</a:t>
            </a:r>
            <a:endParaRPr lang="en-US" sz="3750" dirty="0"/>
          </a:p>
        </p:txBody>
      </p:sp>
      <p:sp>
        <p:nvSpPr>
          <p:cNvPr id="19" name="Text 7"/>
          <p:cNvSpPr/>
          <p:nvPr/>
        </p:nvSpPr>
        <p:spPr>
          <a:xfrm>
            <a:off x="7048500" y="952500"/>
            <a:ext cx="3095625" cy="9160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550" b="1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Пляжное полотенце </a:t>
            </a:r>
            <a:r>
              <a:rPr lang="en-US" sz="2550" b="1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VINGA </a:t>
            </a:r>
            <a:r>
              <a:rPr lang="en-US" sz="2550" b="1" dirty="0" err="1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Valmer</a:t>
            </a:r>
            <a:endParaRPr lang="en-US" sz="2550" dirty="0">
              <a:solidFill>
                <a:schemeClr val="bg1"/>
              </a:solidFill>
            </a:endParaRPr>
          </a:p>
        </p:txBody>
      </p:sp>
      <p:sp>
        <p:nvSpPr>
          <p:cNvPr id="20" name="Text 8"/>
          <p:cNvSpPr/>
          <p:nvPr/>
        </p:nvSpPr>
        <p:spPr>
          <a:xfrm>
            <a:off x="7048500" y="2078128"/>
            <a:ext cx="33242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80х180 см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21" name="Text 9"/>
          <p:cNvSpPr/>
          <p:nvPr/>
        </p:nvSpPr>
        <p:spPr>
          <a:xfrm>
            <a:off x="7048500" y="2535328"/>
            <a:ext cx="1114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8046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22" name="Text 10"/>
          <p:cNvSpPr/>
          <p:nvPr/>
        </p:nvSpPr>
        <p:spPr>
          <a:xfrm>
            <a:off x="7048500" y="3344953"/>
            <a:ext cx="2095500" cy="3952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chemeClr val="bg1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6 228 ₽</a:t>
            </a:r>
            <a:endParaRPr lang="en-US" sz="3750" dirty="0">
              <a:solidFill>
                <a:schemeClr val="bg1"/>
              </a:solidFill>
            </a:endParaRPr>
          </a:p>
        </p:txBody>
      </p:sp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2501" y="3925022"/>
            <a:ext cx="1143366" cy="52259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353" y="6337488"/>
            <a:ext cx="4375897" cy="437589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48500" y="2992528"/>
            <a:ext cx="1809750" cy="142875"/>
          </a:xfrm>
          <a:prstGeom prst="rect">
            <a:avLst/>
          </a:prstGeom>
        </p:spPr>
      </p:pic>
      <p:sp>
        <p:nvSpPr>
          <p:cNvPr id="36" name="Text 1"/>
          <p:cNvSpPr/>
          <p:nvPr/>
        </p:nvSpPr>
        <p:spPr>
          <a:xfrm>
            <a:off x="13144500" y="1761563"/>
            <a:ext cx="44767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80х160 см</a:t>
            </a:r>
            <a:endParaRPr lang="en-US" sz="195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144500" y="2675963"/>
            <a:ext cx="1333500" cy="142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711" y="3302948"/>
            <a:ext cx="6326841" cy="632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5" name="Frame 9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6500" y="952500"/>
            <a:ext cx="4191000" cy="1647825"/>
          </a:xfrm>
          <a:prstGeom prst="rect">
            <a:avLst/>
          </a:prstGeom>
        </p:spPr>
      </p:pic>
      <p:pic>
        <p:nvPicPr>
          <p:cNvPr id="6" name="Frame 9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952500"/>
            <a:ext cx="4610100" cy="2238375"/>
          </a:xfrm>
          <a:prstGeom prst="rect">
            <a:avLst/>
          </a:prstGeom>
        </p:spPr>
      </p:pic>
      <p:sp>
        <p:nvSpPr>
          <p:cNvPr id="9" name="FSC"/>
          <p:cNvSpPr/>
          <p:nvPr/>
        </p:nvSpPr>
        <p:spPr>
          <a:xfrm>
            <a:off x="10096501" y="952500"/>
            <a:ext cx="332994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Банное полотенце </a:t>
            </a:r>
            <a:r>
              <a:rPr lang="en-US" sz="2550" b="1" dirty="0" err="1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Ukiyo</a:t>
            </a: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Sakura</a:t>
            </a:r>
            <a:endParaRPr lang="en-US" sz="2550" dirty="0"/>
          </a:p>
        </p:txBody>
      </p:sp>
      <p:sp>
        <p:nvSpPr>
          <p:cNvPr id="10" name="P301409"/>
          <p:cNvSpPr/>
          <p:nvPr/>
        </p:nvSpPr>
        <p:spPr>
          <a:xfrm>
            <a:off x="10096498" y="2400300"/>
            <a:ext cx="11430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P453.827</a:t>
            </a:r>
            <a:endParaRPr lang="en-US" sz="1950" dirty="0"/>
          </a:p>
        </p:txBody>
      </p:sp>
      <p:sp>
        <p:nvSpPr>
          <p:cNvPr id="11" name="name_353"/>
          <p:cNvSpPr/>
          <p:nvPr/>
        </p:nvSpPr>
        <p:spPr>
          <a:xfrm>
            <a:off x="10096498" y="3221353"/>
            <a:ext cx="1775461" cy="3752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3 022 ₽</a:t>
            </a:r>
            <a:endParaRPr lang="en-US" sz="3750" dirty="0"/>
          </a:p>
        </p:txBody>
      </p:sp>
      <p:sp>
        <p:nvSpPr>
          <p:cNvPr id="12" name="Swiss Peak"/>
          <p:cNvSpPr/>
          <p:nvPr/>
        </p:nvSpPr>
        <p:spPr>
          <a:xfrm>
            <a:off x="952501" y="952500"/>
            <a:ext cx="390906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550" b="1" dirty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Пляжное полотенце </a:t>
            </a:r>
            <a:r>
              <a:rPr lang="ru-RU" sz="2550" b="1" dirty="0" err="1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Ukiyo</a:t>
            </a:r>
            <a:r>
              <a:rPr lang="ru-RU" sz="2550" b="1" dirty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ru-RU" sz="2550" b="1" dirty="0" err="1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Yukari</a:t>
            </a:r>
            <a:r>
              <a:rPr lang="ru-RU" sz="2550" b="1" dirty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XL</a:t>
            </a:r>
            <a:endParaRPr lang="en-US" sz="2550" dirty="0"/>
          </a:p>
        </p:txBody>
      </p:sp>
      <p:sp>
        <p:nvSpPr>
          <p:cNvPr id="13" name="RCS"/>
          <p:cNvSpPr/>
          <p:nvPr/>
        </p:nvSpPr>
        <p:spPr>
          <a:xfrm>
            <a:off x="952500" y="1695450"/>
            <a:ext cx="374142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950" dirty="0"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хлопка AWARE™, 100x180 см</a:t>
            </a:r>
            <a:endParaRPr lang="en-US" sz="1950" dirty="0"/>
          </a:p>
        </p:txBody>
      </p:sp>
      <p:sp>
        <p:nvSpPr>
          <p:cNvPr id="14" name="P300261"/>
          <p:cNvSpPr/>
          <p:nvPr/>
        </p:nvSpPr>
        <p:spPr>
          <a:xfrm>
            <a:off x="952500" y="2400300"/>
            <a:ext cx="11334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chemeClr val="bg2">
                    <a:lumMod val="50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P453.839</a:t>
            </a:r>
            <a:endParaRPr lang="en-US" sz="195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name_881"/>
          <p:cNvSpPr/>
          <p:nvPr/>
        </p:nvSpPr>
        <p:spPr>
          <a:xfrm>
            <a:off x="952499" y="3221353"/>
            <a:ext cx="204978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6 550 ₽</a:t>
            </a:r>
            <a:endParaRPr lang="en-US" sz="3750" dirty="0"/>
          </a:p>
        </p:txBody>
      </p:sp>
      <p:pic>
        <p:nvPicPr>
          <p:cNvPr id="18" name="Mask group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19" name="Mask group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2499" y="2862262"/>
            <a:ext cx="1809750" cy="142875"/>
          </a:xfrm>
          <a:prstGeom prst="rect">
            <a:avLst/>
          </a:prstGeom>
        </p:spPr>
      </p:pic>
      <p:sp>
        <p:nvSpPr>
          <p:cNvPr id="22" name="RCS"/>
          <p:cNvSpPr/>
          <p:nvPr/>
        </p:nvSpPr>
        <p:spPr>
          <a:xfrm>
            <a:off x="10096501" y="1695450"/>
            <a:ext cx="2705099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950" dirty="0"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хлопка AWARE™, 500 г/м², 70x140 см</a:t>
            </a:r>
            <a:endParaRPr lang="en-US" sz="195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96501" y="2857500"/>
            <a:ext cx="2286000" cy="1428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831882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" y="3135403"/>
            <a:ext cx="5989547" cy="59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35" y="0"/>
            <a:ext cx="6096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952500" y="952499"/>
            <a:ext cx="4047757" cy="599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Щипцы для барбекю </a:t>
            </a: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VINGA Paso</a:t>
            </a:r>
            <a:endParaRPr lang="en-US" sz="2550" dirty="0"/>
          </a:p>
        </p:txBody>
      </p:sp>
      <p:sp>
        <p:nvSpPr>
          <p:cNvPr id="14" name="Text 2"/>
          <p:cNvSpPr/>
          <p:nvPr/>
        </p:nvSpPr>
        <p:spPr>
          <a:xfrm>
            <a:off x="952500" y="1761563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35302</a:t>
            </a:r>
            <a:endParaRPr lang="en-US" sz="1950" dirty="0"/>
          </a:p>
        </p:txBody>
      </p:sp>
      <p:sp>
        <p:nvSpPr>
          <p:cNvPr id="15" name="Text 3"/>
          <p:cNvSpPr/>
          <p:nvPr/>
        </p:nvSpPr>
        <p:spPr>
          <a:xfrm>
            <a:off x="952501" y="2252057"/>
            <a:ext cx="1750359" cy="4275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1 338 ₽</a:t>
            </a:r>
            <a:endParaRPr lang="en-US" sz="3750" dirty="0"/>
          </a:p>
        </p:txBody>
      </p:sp>
      <p:sp>
        <p:nvSpPr>
          <p:cNvPr id="16" name="Text 4"/>
          <p:cNvSpPr/>
          <p:nvPr/>
        </p:nvSpPr>
        <p:spPr>
          <a:xfrm>
            <a:off x="13144500" y="952500"/>
            <a:ext cx="4191000" cy="5995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Набор для сервировки салата VINGA </a:t>
            </a:r>
            <a:r>
              <a:rPr lang="ru-RU" sz="2550" b="1" dirty="0" err="1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Gigaro</a:t>
            </a:r>
            <a:endParaRPr lang="en-US" sz="2550" dirty="0"/>
          </a:p>
        </p:txBody>
      </p:sp>
      <p:sp>
        <p:nvSpPr>
          <p:cNvPr id="17" name="Text 5"/>
          <p:cNvSpPr/>
          <p:nvPr/>
        </p:nvSpPr>
        <p:spPr>
          <a:xfrm>
            <a:off x="13144500" y="1780612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30711</a:t>
            </a:r>
            <a:endParaRPr lang="en-US" sz="1950" dirty="0"/>
          </a:p>
        </p:txBody>
      </p:sp>
      <p:sp>
        <p:nvSpPr>
          <p:cNvPr id="18" name="Text 6"/>
          <p:cNvSpPr/>
          <p:nvPr/>
        </p:nvSpPr>
        <p:spPr>
          <a:xfrm>
            <a:off x="13144500" y="2252057"/>
            <a:ext cx="1660712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3 197 ₽</a:t>
            </a:r>
            <a:endParaRPr lang="en-US" sz="3750" dirty="0"/>
          </a:p>
        </p:txBody>
      </p:sp>
      <p:sp>
        <p:nvSpPr>
          <p:cNvPr id="19" name="Text 7"/>
          <p:cNvSpPr/>
          <p:nvPr/>
        </p:nvSpPr>
        <p:spPr>
          <a:xfrm>
            <a:off x="7117484" y="7269896"/>
            <a:ext cx="3095625" cy="9160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550" b="1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Набор </a:t>
            </a:r>
            <a:r>
              <a:rPr lang="en-US" sz="2550" b="1" dirty="0">
                <a:solidFill>
                  <a:schemeClr val="bg1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VINGA Kaiser</a:t>
            </a:r>
            <a:endParaRPr lang="en-US" sz="2550" dirty="0">
              <a:solidFill>
                <a:schemeClr val="bg1"/>
              </a:solidFill>
            </a:endParaRPr>
          </a:p>
        </p:txBody>
      </p:sp>
      <p:sp>
        <p:nvSpPr>
          <p:cNvPr id="20" name="Text 8"/>
          <p:cNvSpPr/>
          <p:nvPr/>
        </p:nvSpPr>
        <p:spPr>
          <a:xfrm>
            <a:off x="7117484" y="8078959"/>
            <a:ext cx="3324225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точилки и кухонного ножа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21" name="Text 9"/>
          <p:cNvSpPr/>
          <p:nvPr/>
        </p:nvSpPr>
        <p:spPr>
          <a:xfrm>
            <a:off x="7117484" y="8728337"/>
            <a:ext cx="1114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ru-RU" sz="1950" dirty="0">
                <a:solidFill>
                  <a:schemeClr val="bg1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3373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22" name="Text 10"/>
          <p:cNvSpPr/>
          <p:nvPr/>
        </p:nvSpPr>
        <p:spPr>
          <a:xfrm>
            <a:off x="7117484" y="9117184"/>
            <a:ext cx="2095500" cy="3952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chemeClr val="bg1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6 581 ₽</a:t>
            </a:r>
            <a:endParaRPr lang="en-US" sz="37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k group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3" name="image 155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96500" y="1990725"/>
            <a:ext cx="7315200" cy="73152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5" name="Frame 9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6500" y="952500"/>
            <a:ext cx="4181475" cy="2286000"/>
          </a:xfrm>
          <a:prstGeom prst="rect">
            <a:avLst/>
          </a:prstGeom>
        </p:spPr>
      </p:pic>
      <p:pic>
        <p:nvPicPr>
          <p:cNvPr id="6" name="recycled_blended_claim_standard_(1)_1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sp>
        <p:nvSpPr>
          <p:cNvPr id="7" name="Solar Glow"/>
          <p:cNvSpPr/>
          <p:nvPr/>
        </p:nvSpPr>
        <p:spPr>
          <a:xfrm>
            <a:off x="10096500" y="952500"/>
            <a:ext cx="42100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Настольный светильник Solar Glow</a:t>
            </a:r>
            <a:endParaRPr lang="en-US" sz="2550" dirty="0"/>
          </a:p>
        </p:txBody>
      </p:sp>
      <p:sp>
        <p:nvSpPr>
          <p:cNvPr id="8" name="RCS IPx4"/>
          <p:cNvSpPr/>
          <p:nvPr/>
        </p:nvSpPr>
        <p:spPr>
          <a:xfrm>
            <a:off x="10096500" y="1743075"/>
            <a:ext cx="26955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RCS, IPx4</a:t>
            </a:r>
            <a:endParaRPr lang="en-US" sz="1950" dirty="0"/>
          </a:p>
        </p:txBody>
      </p:sp>
      <p:sp>
        <p:nvSpPr>
          <p:cNvPr id="9" name="P513473"/>
          <p:cNvSpPr/>
          <p:nvPr/>
        </p:nvSpPr>
        <p:spPr>
          <a:xfrm>
            <a:off x="10096500" y="2447925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P513.473</a:t>
            </a:r>
            <a:endParaRPr lang="en-US" sz="1950" dirty="0"/>
          </a:p>
        </p:txBody>
      </p:sp>
      <p:sp>
        <p:nvSpPr>
          <p:cNvPr id="10" name="name_3553"/>
          <p:cNvSpPr/>
          <p:nvPr/>
        </p:nvSpPr>
        <p:spPr>
          <a:xfrm>
            <a:off x="10096500" y="2905125"/>
            <a:ext cx="1695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3 553 ₽</a:t>
            </a:r>
            <a:endParaRPr lang="en-US" sz="3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6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95450" y="2066925"/>
            <a:ext cx="6877050" cy="6877050"/>
          </a:xfrm>
          <a:prstGeom prst="rect">
            <a:avLst/>
          </a:prstGeom>
        </p:spPr>
      </p:pic>
      <p:pic>
        <p:nvPicPr>
          <p:cNvPr id="3" name="Mask group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pic>
        <p:nvPicPr>
          <p:cNvPr id="5" name="Frame 9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952500"/>
            <a:ext cx="4181475" cy="2857500"/>
          </a:xfrm>
          <a:prstGeom prst="rect">
            <a:avLst/>
          </a:prstGeom>
        </p:spPr>
      </p:pic>
      <p:pic>
        <p:nvPicPr>
          <p:cNvPr id="6" name="recycled_blended_claim_standard_(1)_1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sp>
        <p:nvSpPr>
          <p:cNvPr id="7" name="Urban Vitamin Cupertino"/>
          <p:cNvSpPr/>
          <p:nvPr/>
        </p:nvSpPr>
        <p:spPr>
          <a:xfrm>
            <a:off x="952500" y="952500"/>
            <a:ext cx="4210050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Беспроводные наушники Urban Vitamin Cupertino</a:t>
            </a:r>
            <a:endParaRPr lang="en-US" sz="2550" dirty="0"/>
          </a:p>
        </p:txBody>
      </p:sp>
      <p:sp>
        <p:nvSpPr>
          <p:cNvPr id="8" name="ANC"/>
          <p:cNvSpPr/>
          <p:nvPr/>
        </p:nvSpPr>
        <p:spPr>
          <a:xfrm>
            <a:off x="952500" y="2066925"/>
            <a:ext cx="260985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активным шумоподавлением ANC</a:t>
            </a:r>
            <a:endParaRPr lang="en-US" sz="1950" dirty="0"/>
          </a:p>
        </p:txBody>
      </p:sp>
      <p:sp>
        <p:nvSpPr>
          <p:cNvPr id="9" name="P329571"/>
          <p:cNvSpPr/>
          <p:nvPr/>
        </p:nvSpPr>
        <p:spPr>
          <a:xfrm>
            <a:off x="952500" y="3019425"/>
            <a:ext cx="10858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P329.571</a:t>
            </a:r>
            <a:endParaRPr lang="en-US" sz="1950" dirty="0"/>
          </a:p>
        </p:txBody>
      </p:sp>
      <p:sp>
        <p:nvSpPr>
          <p:cNvPr id="10" name="name_12294"/>
          <p:cNvSpPr/>
          <p:nvPr/>
        </p:nvSpPr>
        <p:spPr>
          <a:xfrm>
            <a:off x="952500" y="3476625"/>
            <a:ext cx="19621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12 294 ₽</a:t>
            </a:r>
            <a:endParaRPr lang="en-US" sz="3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49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286000" y="2819400"/>
            <a:ext cx="6210300" cy="6210300"/>
          </a:xfrm>
          <a:prstGeom prst="rect">
            <a:avLst/>
          </a:prstGeom>
        </p:spPr>
      </p:pic>
      <p:pic>
        <p:nvPicPr>
          <p:cNvPr id="3" name="Mask group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pic>
        <p:nvPicPr>
          <p:cNvPr id="5" name="Frame 9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952500"/>
            <a:ext cx="3857625" cy="2533650"/>
          </a:xfrm>
          <a:prstGeom prst="rect">
            <a:avLst/>
          </a:prstGeom>
        </p:spPr>
      </p:pic>
      <p:pic>
        <p:nvPicPr>
          <p:cNvPr id="6" name="Frame 9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96500" y="1019175"/>
            <a:ext cx="3448050" cy="2809875"/>
          </a:xfrm>
          <a:prstGeom prst="rect">
            <a:avLst/>
          </a:prstGeom>
        </p:spPr>
      </p:pic>
      <p:pic>
        <p:nvPicPr>
          <p:cNvPr id="7" name="recycled_blended_claim_standard_(1)_1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8" name="recycled_blended_claim_standard_(1)_1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sp>
        <p:nvSpPr>
          <p:cNvPr id="9" name="Urban Vitamin Palmdale"/>
          <p:cNvSpPr/>
          <p:nvPr/>
        </p:nvSpPr>
        <p:spPr>
          <a:xfrm>
            <a:off x="952500" y="952500"/>
            <a:ext cx="38862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Колонка Urban Vitamin Palmdale</a:t>
            </a:r>
            <a:endParaRPr lang="en-US" sz="2550" dirty="0"/>
          </a:p>
        </p:txBody>
      </p:sp>
      <p:sp>
        <p:nvSpPr>
          <p:cNvPr id="10" name="RCS 16  IPx7"/>
          <p:cNvSpPr/>
          <p:nvPr/>
        </p:nvSpPr>
        <p:spPr>
          <a:xfrm>
            <a:off x="952500" y="1743075"/>
            <a:ext cx="26955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RCS, 16 Вт, IPx7</a:t>
            </a:r>
            <a:endParaRPr lang="en-US" sz="1950" dirty="0"/>
          </a:p>
        </p:txBody>
      </p:sp>
      <p:sp>
        <p:nvSpPr>
          <p:cNvPr id="11" name="P331521"/>
          <p:cNvSpPr/>
          <p:nvPr/>
        </p:nvSpPr>
        <p:spPr>
          <a:xfrm>
            <a:off x="952500" y="2695575"/>
            <a:ext cx="10477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P331.521</a:t>
            </a:r>
            <a:endParaRPr lang="en-US" sz="1950" dirty="0"/>
          </a:p>
        </p:txBody>
      </p:sp>
      <p:sp>
        <p:nvSpPr>
          <p:cNvPr id="12" name="name_12294"/>
          <p:cNvSpPr/>
          <p:nvPr/>
        </p:nvSpPr>
        <p:spPr>
          <a:xfrm>
            <a:off x="952500" y="3152775"/>
            <a:ext cx="19621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12 294 ₽</a:t>
            </a:r>
            <a:endParaRPr lang="en-US" sz="3750" dirty="0"/>
          </a:p>
        </p:txBody>
      </p:sp>
      <p:sp>
        <p:nvSpPr>
          <p:cNvPr id="13" name="Urban Vitamin Pacific Grove"/>
          <p:cNvSpPr/>
          <p:nvPr/>
        </p:nvSpPr>
        <p:spPr>
          <a:xfrm>
            <a:off x="10096500" y="1019175"/>
            <a:ext cx="3476625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Колонка Urban Vitamin Pacific Grove</a:t>
            </a:r>
            <a:endParaRPr lang="en-US" sz="2550" dirty="0"/>
          </a:p>
        </p:txBody>
      </p:sp>
      <p:sp>
        <p:nvSpPr>
          <p:cNvPr id="14" name="RCS 30  IPx7"/>
          <p:cNvSpPr/>
          <p:nvPr/>
        </p:nvSpPr>
        <p:spPr>
          <a:xfrm>
            <a:off x="10096500" y="1857376"/>
            <a:ext cx="26955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RCS, 30 Вт, IPx7</a:t>
            </a:r>
            <a:endParaRPr lang="en-US" sz="1950" dirty="0"/>
          </a:p>
        </p:txBody>
      </p:sp>
      <p:sp>
        <p:nvSpPr>
          <p:cNvPr id="15" name="P331511"/>
          <p:cNvSpPr/>
          <p:nvPr/>
        </p:nvSpPr>
        <p:spPr>
          <a:xfrm>
            <a:off x="10096500" y="2809876"/>
            <a:ext cx="10001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5A5A5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P331.511</a:t>
            </a:r>
            <a:endParaRPr lang="en-US" sz="1950" dirty="0"/>
          </a:p>
        </p:txBody>
      </p:sp>
      <p:sp>
        <p:nvSpPr>
          <p:cNvPr id="16" name="name_17634"/>
          <p:cNvSpPr/>
          <p:nvPr/>
        </p:nvSpPr>
        <p:spPr>
          <a:xfrm>
            <a:off x="10096500" y="3267076"/>
            <a:ext cx="19431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17 634 ₽</a:t>
            </a:r>
            <a:endParaRPr lang="en-US" sz="3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k group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3" name="xd_connects_logo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4" name="Fram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2500" y="952500"/>
            <a:ext cx="3448050" cy="2695575"/>
          </a:xfrm>
          <a:prstGeom prst="rect">
            <a:avLst/>
          </a:prstGeom>
        </p:spPr>
      </p:pic>
      <p:pic>
        <p:nvPicPr>
          <p:cNvPr id="5" name="Frame 7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10150" y="5362575"/>
            <a:ext cx="3448050" cy="4067175"/>
          </a:xfrm>
          <a:prstGeom prst="rect">
            <a:avLst/>
          </a:prstGeom>
        </p:spPr>
      </p:pic>
      <p:pic>
        <p:nvPicPr>
          <p:cNvPr id="6" name="Frame 79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5362575"/>
            <a:ext cx="3448050" cy="4067175"/>
          </a:xfrm>
          <a:prstGeom prst="rect">
            <a:avLst/>
          </a:prstGeom>
        </p:spPr>
      </p:pic>
      <p:pic>
        <p:nvPicPr>
          <p:cNvPr id="7" name="Frame 79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10150" y="962025"/>
            <a:ext cx="3448050" cy="4067175"/>
          </a:xfrm>
          <a:prstGeom prst="rect">
            <a:avLst/>
          </a:prstGeom>
        </p:spPr>
      </p:pic>
      <p:sp>
        <p:nvSpPr>
          <p:cNvPr id="8" name="-XD Design Bobby Bizz 20"/>
          <p:cNvSpPr/>
          <p:nvPr/>
        </p:nvSpPr>
        <p:spPr>
          <a:xfrm>
            <a:off x="952500" y="952500"/>
            <a:ext cx="3248025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Сумка-рюкзак</a:t>
            </a:r>
            <a:br/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XD Design Bobby Bizz 2.0</a:t>
            </a:r>
            <a:endParaRPr lang="en-US" sz="2550" dirty="0"/>
          </a:p>
        </p:txBody>
      </p:sp>
      <p:sp>
        <p:nvSpPr>
          <p:cNvPr id="9" name="Text 1"/>
          <p:cNvSpPr/>
          <p:nvPr/>
        </p:nvSpPr>
        <p:spPr>
          <a:xfrm>
            <a:off x="952500" y="2019300"/>
            <a:ext cx="34671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защитой от карманников</a:t>
            </a:r>
            <a:endParaRPr lang="en-US" sz="1950" dirty="0"/>
          </a:p>
        </p:txBody>
      </p:sp>
      <p:sp>
        <p:nvSpPr>
          <p:cNvPr id="10" name="P705922"/>
          <p:cNvSpPr/>
          <p:nvPr/>
        </p:nvSpPr>
        <p:spPr>
          <a:xfrm>
            <a:off x="952500" y="2486025"/>
            <a:ext cx="2676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29292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P705.922</a:t>
            </a:r>
            <a:endParaRPr lang="en-US" sz="1950" dirty="0"/>
          </a:p>
        </p:txBody>
      </p:sp>
      <p:sp>
        <p:nvSpPr>
          <p:cNvPr id="11" name="name_15853"/>
          <p:cNvSpPr/>
          <p:nvPr/>
        </p:nvSpPr>
        <p:spPr>
          <a:xfrm>
            <a:off x="952500" y="3314700"/>
            <a:ext cx="19335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15 853 ₽</a:t>
            </a:r>
            <a:endParaRPr lang="en-US" sz="3750" dirty="0"/>
          </a:p>
        </p:txBody>
      </p:sp>
      <p:sp>
        <p:nvSpPr>
          <p:cNvPr id="12" name="Text 4"/>
          <p:cNvSpPr/>
          <p:nvPr/>
        </p:nvSpPr>
        <p:spPr>
          <a:xfrm>
            <a:off x="5010150" y="8953500"/>
            <a:ext cx="3467100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9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Карабин с кодовым замком</a:t>
            </a:r>
            <a:endParaRPr lang="en-US" sz="1800" dirty="0"/>
          </a:p>
        </p:txBody>
      </p:sp>
      <p:sp>
        <p:nvSpPr>
          <p:cNvPr id="13" name="156"/>
          <p:cNvSpPr/>
          <p:nvPr/>
        </p:nvSpPr>
        <p:spPr>
          <a:xfrm>
            <a:off x="952500" y="8953500"/>
            <a:ext cx="3467100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9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Отделение для ноутбука диагональю 15,6"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5010150" y="4552950"/>
            <a:ext cx="3467100" cy="238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9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Металлический каркас</a:t>
            </a:r>
            <a:endParaRPr lang="en-US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k group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3" name="xd_connects_logo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4" name="Fram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2500" y="952500"/>
            <a:ext cx="3448050" cy="3495675"/>
          </a:xfrm>
          <a:prstGeom prst="rect">
            <a:avLst/>
          </a:prstGeom>
        </p:spPr>
      </p:pic>
      <p:pic>
        <p:nvPicPr>
          <p:cNvPr id="5" name="Frame 7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10150" y="5362575"/>
            <a:ext cx="3448050" cy="4067175"/>
          </a:xfrm>
          <a:prstGeom prst="rect">
            <a:avLst/>
          </a:prstGeom>
        </p:spPr>
      </p:pic>
      <p:pic>
        <p:nvPicPr>
          <p:cNvPr id="6" name="Frame 79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5362575"/>
            <a:ext cx="3448050" cy="4067175"/>
          </a:xfrm>
          <a:prstGeom prst="rect">
            <a:avLst/>
          </a:prstGeom>
        </p:spPr>
      </p:pic>
      <p:pic>
        <p:nvPicPr>
          <p:cNvPr id="7" name="Frame 79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10150" y="962025"/>
            <a:ext cx="3448050" cy="4067175"/>
          </a:xfrm>
          <a:prstGeom prst="rect">
            <a:avLst/>
          </a:prstGeom>
        </p:spPr>
      </p:pic>
      <p:sp>
        <p:nvSpPr>
          <p:cNvPr id="8" name="Bobby Edge"/>
          <p:cNvSpPr/>
          <p:nvPr/>
        </p:nvSpPr>
        <p:spPr>
          <a:xfrm>
            <a:off x="95250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Антикражный рюкзак Bobby Edge</a:t>
            </a:r>
            <a:endParaRPr lang="en-US" sz="2550" dirty="0"/>
          </a:p>
        </p:txBody>
      </p:sp>
      <p:sp>
        <p:nvSpPr>
          <p:cNvPr id="9" name="rPET AWARE 16"/>
          <p:cNvSpPr/>
          <p:nvPr/>
        </p:nvSpPr>
        <p:spPr>
          <a:xfrm>
            <a:off x="952500" y="1695450"/>
            <a:ext cx="34671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16’’</a:t>
            </a:r>
            <a:endParaRPr lang="en-US" sz="1950" dirty="0"/>
          </a:p>
        </p:txBody>
      </p:sp>
      <p:sp>
        <p:nvSpPr>
          <p:cNvPr id="10" name="P7062501"/>
          <p:cNvSpPr/>
          <p:nvPr/>
        </p:nvSpPr>
        <p:spPr>
          <a:xfrm>
            <a:off x="952500" y="2162175"/>
            <a:ext cx="2676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29292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P706.2501</a:t>
            </a:r>
            <a:endParaRPr lang="en-US" sz="1950" dirty="0"/>
          </a:p>
        </p:txBody>
      </p:sp>
      <p:sp>
        <p:nvSpPr>
          <p:cNvPr id="11" name="name_15147"/>
          <p:cNvSpPr/>
          <p:nvPr/>
        </p:nvSpPr>
        <p:spPr>
          <a:xfrm>
            <a:off x="952500" y="3228975"/>
            <a:ext cx="18478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15 147 ₽</a:t>
            </a:r>
            <a:endParaRPr lang="en-US" sz="3750" dirty="0"/>
          </a:p>
        </p:txBody>
      </p:sp>
      <p:sp>
        <p:nvSpPr>
          <p:cNvPr id="12" name="Text 4"/>
          <p:cNvSpPr/>
          <p:nvPr/>
        </p:nvSpPr>
        <p:spPr>
          <a:xfrm>
            <a:off x="5010150" y="8953500"/>
            <a:ext cx="3467100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9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Усиленная защита</a:t>
            </a:r>
            <a:br>
              <a:rPr dirty="0"/>
            </a:b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от карманников</a:t>
            </a:r>
            <a:endParaRPr lang="en-US" sz="1800" dirty="0"/>
          </a:p>
        </p:txBody>
      </p:sp>
      <p:sp>
        <p:nvSpPr>
          <p:cNvPr id="13" name="16"/>
          <p:cNvSpPr/>
          <p:nvPr/>
        </p:nvSpPr>
        <p:spPr>
          <a:xfrm>
            <a:off x="952500" y="8953500"/>
            <a:ext cx="3467100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9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Отделение для ноутбука диагональю 16"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5010150" y="4552950"/>
            <a:ext cx="3467100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9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Прочная конструкция, </a:t>
            </a:r>
            <a:br>
              <a:rPr dirty="0"/>
            </a:b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хорошо держит форму</a:t>
            </a:r>
            <a:endParaRPr lang="en-US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71925" y="4533900"/>
            <a:ext cx="10334625" cy="1219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97150" y="7820025"/>
            <a:ext cx="1577721" cy="1577731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55900" y="8910917"/>
            <a:ext cx="376435" cy="313621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18740" y="8715375"/>
            <a:ext cx="685800" cy="685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75990" y="8730295"/>
            <a:ext cx="2689445" cy="6559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up 3658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28650" y="2428875"/>
            <a:ext cx="7886700" cy="7429500"/>
          </a:xfrm>
          <a:prstGeom prst="rect">
            <a:avLst/>
          </a:prstGeom>
        </p:spPr>
      </p:pic>
      <p:pic>
        <p:nvPicPr>
          <p:cNvPr id="3" name="Mask group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pic>
        <p:nvPicPr>
          <p:cNvPr id="5" name="Frame 9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952500"/>
            <a:ext cx="3857625" cy="2628900"/>
          </a:xfrm>
          <a:prstGeom prst="rect">
            <a:avLst/>
          </a:prstGeom>
        </p:spPr>
      </p:pic>
      <p:pic>
        <p:nvPicPr>
          <p:cNvPr id="6" name="Frame 9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10825" y="1019175"/>
            <a:ext cx="3448050" cy="2581275"/>
          </a:xfrm>
          <a:prstGeom prst="rect">
            <a:avLst/>
          </a:prstGeom>
        </p:spPr>
      </p:pic>
      <p:pic>
        <p:nvPicPr>
          <p:cNvPr id="7" name="Mask group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8" name="Mask group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sp>
        <p:nvSpPr>
          <p:cNvPr id="9" name="Crescent"/>
          <p:cNvSpPr/>
          <p:nvPr/>
        </p:nvSpPr>
        <p:spPr>
          <a:xfrm>
            <a:off x="952500" y="952500"/>
            <a:ext cx="38862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Поясная сумка Crescent</a:t>
            </a:r>
            <a:endParaRPr lang="en-US" sz="2550" dirty="0"/>
          </a:p>
        </p:txBody>
      </p:sp>
      <p:sp>
        <p:nvSpPr>
          <p:cNvPr id="10" name="rPET AWARE"/>
          <p:cNvSpPr/>
          <p:nvPr/>
        </p:nvSpPr>
        <p:spPr>
          <a:xfrm>
            <a:off x="952500" y="1743075"/>
            <a:ext cx="26955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1" name="P7632017"/>
          <p:cNvSpPr/>
          <p:nvPr/>
        </p:nvSpPr>
        <p:spPr>
          <a:xfrm>
            <a:off x="952500" y="2200275"/>
            <a:ext cx="12382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P763.2017</a:t>
            </a:r>
            <a:endParaRPr lang="en-US" sz="1950" dirty="0"/>
          </a:p>
        </p:txBody>
      </p:sp>
      <p:sp>
        <p:nvSpPr>
          <p:cNvPr id="12" name="name_881"/>
          <p:cNvSpPr/>
          <p:nvPr/>
        </p:nvSpPr>
        <p:spPr>
          <a:xfrm>
            <a:off x="952500" y="3248025"/>
            <a:ext cx="1257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881 ₽</a:t>
            </a:r>
            <a:endParaRPr lang="en-US" sz="3750" dirty="0"/>
          </a:p>
        </p:txBody>
      </p:sp>
      <p:sp>
        <p:nvSpPr>
          <p:cNvPr id="13" name="Dillon"/>
          <p:cNvSpPr/>
          <p:nvPr/>
        </p:nvSpPr>
        <p:spPr>
          <a:xfrm>
            <a:off x="10410825" y="1019175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Легкий складной рюкзак Dillon</a:t>
            </a:r>
            <a:endParaRPr lang="en-US" sz="2550" dirty="0"/>
          </a:p>
        </p:txBody>
      </p:sp>
      <p:sp>
        <p:nvSpPr>
          <p:cNvPr id="14" name="rPET AWARE"/>
          <p:cNvSpPr/>
          <p:nvPr/>
        </p:nvSpPr>
        <p:spPr>
          <a:xfrm>
            <a:off x="10410825" y="1762125"/>
            <a:ext cx="26955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5" name="P763179"/>
          <p:cNvSpPr/>
          <p:nvPr/>
        </p:nvSpPr>
        <p:spPr>
          <a:xfrm>
            <a:off x="10410825" y="2219325"/>
            <a:ext cx="1570504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DEDEDE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P763.179</a:t>
            </a:r>
            <a:endParaRPr lang="en-US" sz="1950" dirty="0"/>
          </a:p>
        </p:txBody>
      </p:sp>
      <p:sp>
        <p:nvSpPr>
          <p:cNvPr id="16" name="name_2338"/>
          <p:cNvSpPr/>
          <p:nvPr/>
        </p:nvSpPr>
        <p:spPr>
          <a:xfrm>
            <a:off x="10410825" y="3267075"/>
            <a:ext cx="17049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2 338 ₽</a:t>
            </a:r>
            <a:endParaRPr lang="en-US" sz="3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47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14450" y="1562100"/>
            <a:ext cx="6877050" cy="6877050"/>
          </a:xfrm>
          <a:prstGeom prst="rect">
            <a:avLst/>
          </a:prstGeom>
        </p:spPr>
      </p:pic>
      <p:pic>
        <p:nvPicPr>
          <p:cNvPr id="3" name="Mask group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pic>
        <p:nvPicPr>
          <p:cNvPr id="5" name="Frame 9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952500"/>
            <a:ext cx="4448175" cy="2286000"/>
          </a:xfrm>
          <a:prstGeom prst="rect">
            <a:avLst/>
          </a:prstGeom>
        </p:spPr>
      </p:pic>
      <p:pic>
        <p:nvPicPr>
          <p:cNvPr id="6" name="recycled_blended_claim_standard_(1)_1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7" name="Group 365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5667375"/>
            <a:ext cx="3657600" cy="4619625"/>
          </a:xfrm>
          <a:prstGeom prst="rect">
            <a:avLst/>
          </a:prstGeom>
        </p:spPr>
      </p:pic>
      <p:sp>
        <p:nvSpPr>
          <p:cNvPr id="8" name="Urban Vitamin Glendale"/>
          <p:cNvSpPr/>
          <p:nvPr/>
        </p:nvSpPr>
        <p:spPr>
          <a:xfrm>
            <a:off x="952500" y="952500"/>
            <a:ext cx="44767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Беспроводные наушники Urban Vitamin Glendale</a:t>
            </a:r>
            <a:endParaRPr lang="en-US" sz="2550" dirty="0"/>
          </a:p>
        </p:txBody>
      </p:sp>
      <p:sp>
        <p:nvSpPr>
          <p:cNvPr id="9" name="RCS   Air Conductive"/>
          <p:cNvSpPr/>
          <p:nvPr/>
        </p:nvSpPr>
        <p:spPr>
          <a:xfrm>
            <a:off x="952501" y="1743075"/>
            <a:ext cx="4332194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RCS с технологией Air Conductive</a:t>
            </a:r>
            <a:endParaRPr lang="en-US" sz="1950" dirty="0"/>
          </a:p>
        </p:txBody>
      </p:sp>
      <p:sp>
        <p:nvSpPr>
          <p:cNvPr id="10" name="P331501"/>
          <p:cNvSpPr/>
          <p:nvPr/>
        </p:nvSpPr>
        <p:spPr>
          <a:xfrm>
            <a:off x="952500" y="2447925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P331.501</a:t>
            </a:r>
            <a:endParaRPr lang="en-US" sz="1950" dirty="0"/>
          </a:p>
        </p:txBody>
      </p:sp>
      <p:sp>
        <p:nvSpPr>
          <p:cNvPr id="11" name="name_5331"/>
          <p:cNvSpPr/>
          <p:nvPr/>
        </p:nvSpPr>
        <p:spPr>
          <a:xfrm>
            <a:off x="952500" y="2905125"/>
            <a:ext cx="1628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5 331 ₽</a:t>
            </a:r>
            <a:endParaRPr lang="en-US" sz="3750" dirty="0"/>
          </a:p>
        </p:txBody>
      </p:sp>
      <p:sp>
        <p:nvSpPr>
          <p:cNvPr id="12" name="Air Conductive"/>
          <p:cNvSpPr/>
          <p:nvPr/>
        </p:nvSpPr>
        <p:spPr>
          <a:xfrm>
            <a:off x="3600450" y="7408209"/>
            <a:ext cx="5067300" cy="1428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189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Наушники позволяют безопасно передвигаться по улице благодаря технологии воздушной передачи звука Air Conductive: одинаково </a:t>
            </a:r>
            <a:r>
              <a:rPr lang="en-US" sz="1800" dirty="0" err="1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хорошо</a:t>
            </a: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1800" dirty="0" err="1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слышно</a:t>
            </a:r>
            <a:r>
              <a:rPr lang="ru-RU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180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музыку, и окружающую среду.</a:t>
            </a:r>
            <a:endParaRPr lang="en-US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up 3659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3" name="image 15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0" y="1971675"/>
            <a:ext cx="7543800" cy="75438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5" name="Frame 9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6500" y="952500"/>
            <a:ext cx="3324225" cy="2952750"/>
          </a:xfrm>
          <a:prstGeom prst="rect">
            <a:avLst/>
          </a:prstGeom>
        </p:spPr>
      </p:pic>
      <p:pic>
        <p:nvPicPr>
          <p:cNvPr id="6" name="Mask group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7" name="Mask group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8" name="Frame 93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2500" y="952500"/>
            <a:ext cx="4610100" cy="2019300"/>
          </a:xfrm>
          <a:prstGeom prst="rect">
            <a:avLst/>
          </a:prstGeom>
        </p:spPr>
      </p:pic>
      <p:sp>
        <p:nvSpPr>
          <p:cNvPr id="9" name="Sienna"/>
          <p:cNvSpPr/>
          <p:nvPr/>
        </p:nvSpPr>
        <p:spPr>
          <a:xfrm>
            <a:off x="10096500" y="952500"/>
            <a:ext cx="3190875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Рюкзак</a:t>
            </a:r>
            <a:br/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для ноутбука Sienna</a:t>
            </a:r>
            <a:endParaRPr lang="en-US" sz="2550" dirty="0"/>
          </a:p>
        </p:txBody>
      </p:sp>
      <p:sp>
        <p:nvSpPr>
          <p:cNvPr id="10" name="rPET AWARE 14"/>
          <p:cNvSpPr/>
          <p:nvPr/>
        </p:nvSpPr>
        <p:spPr>
          <a:xfrm>
            <a:off x="10096500" y="2066925"/>
            <a:ext cx="33432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14”</a:t>
            </a:r>
            <a:endParaRPr lang="en-US" sz="1950" dirty="0"/>
          </a:p>
        </p:txBody>
      </p:sp>
      <p:sp>
        <p:nvSpPr>
          <p:cNvPr id="11" name="P763217"/>
          <p:cNvSpPr/>
          <p:nvPr/>
        </p:nvSpPr>
        <p:spPr>
          <a:xfrm>
            <a:off x="10096500" y="252412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P763.217</a:t>
            </a:r>
            <a:endParaRPr lang="en-US" sz="1950" dirty="0"/>
          </a:p>
        </p:txBody>
      </p:sp>
      <p:sp>
        <p:nvSpPr>
          <p:cNvPr id="12" name="name_5331"/>
          <p:cNvSpPr/>
          <p:nvPr/>
        </p:nvSpPr>
        <p:spPr>
          <a:xfrm>
            <a:off x="10096500" y="3571875"/>
            <a:ext cx="1628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5 331 ₽</a:t>
            </a:r>
            <a:endParaRPr lang="en-US" sz="3750" dirty="0"/>
          </a:p>
        </p:txBody>
      </p:sp>
      <p:sp>
        <p:nvSpPr>
          <p:cNvPr id="13" name="Pascal"/>
          <p:cNvSpPr/>
          <p:nvPr/>
        </p:nvSpPr>
        <p:spPr>
          <a:xfrm>
            <a:off x="952500" y="952500"/>
            <a:ext cx="4638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Дорожный рюкзак Pascal</a:t>
            </a:r>
            <a:endParaRPr lang="en-US" sz="2550" dirty="0"/>
          </a:p>
        </p:txBody>
      </p:sp>
      <p:sp>
        <p:nvSpPr>
          <p:cNvPr id="14" name="rPET AWARE 156"/>
          <p:cNvSpPr/>
          <p:nvPr/>
        </p:nvSpPr>
        <p:spPr>
          <a:xfrm>
            <a:off x="952500" y="1371600"/>
            <a:ext cx="3267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15,6’’</a:t>
            </a:r>
            <a:endParaRPr lang="en-US" sz="1950" dirty="0"/>
          </a:p>
        </p:txBody>
      </p:sp>
      <p:sp>
        <p:nvSpPr>
          <p:cNvPr id="15" name="P763223"/>
          <p:cNvSpPr/>
          <p:nvPr/>
        </p:nvSpPr>
        <p:spPr>
          <a:xfrm>
            <a:off x="952500" y="1828800"/>
            <a:ext cx="1114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P763.223</a:t>
            </a:r>
            <a:endParaRPr lang="en-US" sz="1950" dirty="0"/>
          </a:p>
        </p:txBody>
      </p:sp>
      <p:sp>
        <p:nvSpPr>
          <p:cNvPr id="16" name="name_14075"/>
          <p:cNvSpPr/>
          <p:nvPr/>
        </p:nvSpPr>
        <p:spPr>
          <a:xfrm>
            <a:off x="952500" y="2638425"/>
            <a:ext cx="19335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14 075 ₽</a:t>
            </a:r>
            <a:endParaRPr lang="en-US" sz="3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0075" y="952500"/>
            <a:ext cx="9677400" cy="9334500"/>
          </a:xfrm>
          <a:prstGeom prst="rect">
            <a:avLst/>
          </a:prstGeom>
        </p:spPr>
      </p:pic>
      <p:pic>
        <p:nvPicPr>
          <p:cNvPr id="3" name="Mask group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pic>
        <p:nvPicPr>
          <p:cNvPr id="5" name="Frame 9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643219"/>
            <a:ext cx="2676525" cy="2886075"/>
          </a:xfrm>
          <a:prstGeom prst="rect">
            <a:avLst/>
          </a:prstGeom>
        </p:spPr>
      </p:pic>
      <p:pic>
        <p:nvPicPr>
          <p:cNvPr id="6" name="Frame 9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96500" y="1019175"/>
            <a:ext cx="3448050" cy="2838450"/>
          </a:xfrm>
          <a:prstGeom prst="rect">
            <a:avLst/>
          </a:prstGeom>
        </p:spPr>
      </p:pic>
      <p:pic>
        <p:nvPicPr>
          <p:cNvPr id="7" name="recycled_blended_claim_standard_(1)_1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8" name="recycled_blended_claim_standard_(1)_1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sp>
        <p:nvSpPr>
          <p:cNvPr id="9" name="- Avira Atlas"/>
          <p:cNvSpPr/>
          <p:nvPr/>
        </p:nvSpPr>
        <p:spPr>
          <a:xfrm>
            <a:off x="952500" y="952500"/>
            <a:ext cx="26479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Ланч-бокс Avira Atlas</a:t>
            </a:r>
            <a:endParaRPr lang="en-US" sz="2550" dirty="0"/>
          </a:p>
        </p:txBody>
      </p:sp>
      <p:sp>
        <p:nvSpPr>
          <p:cNvPr id="10" name="RCS 700"/>
          <p:cNvSpPr/>
          <p:nvPr/>
        </p:nvSpPr>
        <p:spPr>
          <a:xfrm>
            <a:off x="952500" y="1743075"/>
            <a:ext cx="26955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RCS, 700 мл</a:t>
            </a:r>
            <a:endParaRPr lang="en-US" sz="1950" dirty="0"/>
          </a:p>
        </p:txBody>
      </p:sp>
      <p:sp>
        <p:nvSpPr>
          <p:cNvPr id="11" name="P438073"/>
          <p:cNvSpPr/>
          <p:nvPr/>
        </p:nvSpPr>
        <p:spPr>
          <a:xfrm>
            <a:off x="952500" y="2386294"/>
            <a:ext cx="11334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P438.073</a:t>
            </a:r>
            <a:endParaRPr lang="en-US" sz="1950" dirty="0"/>
          </a:p>
        </p:txBody>
      </p:sp>
      <p:sp>
        <p:nvSpPr>
          <p:cNvPr id="12" name="name_1772"/>
          <p:cNvSpPr/>
          <p:nvPr/>
        </p:nvSpPr>
        <p:spPr>
          <a:xfrm>
            <a:off x="952500" y="3195919"/>
            <a:ext cx="16097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1 772 ₽</a:t>
            </a:r>
            <a:endParaRPr lang="en-US" sz="3750" dirty="0"/>
          </a:p>
        </p:txBody>
      </p:sp>
      <p:sp>
        <p:nvSpPr>
          <p:cNvPr id="13" name="Savory"/>
          <p:cNvSpPr/>
          <p:nvPr/>
        </p:nvSpPr>
        <p:spPr>
          <a:xfrm>
            <a:off x="10096500" y="1019175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Контейнер для еды Savory</a:t>
            </a:r>
            <a:endParaRPr lang="en-US" sz="2550" dirty="0"/>
          </a:p>
        </p:txBody>
      </p:sp>
      <p:sp>
        <p:nvSpPr>
          <p:cNvPr id="14" name="RCS 400"/>
          <p:cNvSpPr/>
          <p:nvPr/>
        </p:nvSpPr>
        <p:spPr>
          <a:xfrm>
            <a:off x="10096500" y="1762125"/>
            <a:ext cx="26955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переработанной нержавеющей стали RCS, 400 мл</a:t>
            </a:r>
            <a:endParaRPr lang="en-US" sz="1950" dirty="0"/>
          </a:p>
        </p:txBody>
      </p:sp>
      <p:sp>
        <p:nvSpPr>
          <p:cNvPr id="15" name="P435302"/>
          <p:cNvSpPr/>
          <p:nvPr/>
        </p:nvSpPr>
        <p:spPr>
          <a:xfrm>
            <a:off x="10096500" y="2714625"/>
            <a:ext cx="11430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5A5A5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P435.302</a:t>
            </a:r>
            <a:endParaRPr lang="en-US" sz="1950" dirty="0"/>
          </a:p>
        </p:txBody>
      </p:sp>
      <p:sp>
        <p:nvSpPr>
          <p:cNvPr id="16" name="name_2666"/>
          <p:cNvSpPr/>
          <p:nvPr/>
        </p:nvSpPr>
        <p:spPr>
          <a:xfrm>
            <a:off x="10096500" y="3524250"/>
            <a:ext cx="17907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2 666 ₽</a:t>
            </a:r>
            <a:endParaRPr lang="en-US" sz="3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76425" y="3000375"/>
            <a:ext cx="6743700" cy="6743700"/>
          </a:xfrm>
          <a:prstGeom prst="rect">
            <a:avLst/>
          </a:prstGeom>
        </p:spPr>
      </p:pic>
      <p:pic>
        <p:nvPicPr>
          <p:cNvPr id="3" name="Mask group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pic>
        <p:nvPicPr>
          <p:cNvPr id="5" name="Frame 9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952500"/>
            <a:ext cx="3143250" cy="2314575"/>
          </a:xfrm>
          <a:prstGeom prst="rect">
            <a:avLst/>
          </a:prstGeom>
        </p:spPr>
      </p:pic>
      <p:pic>
        <p:nvPicPr>
          <p:cNvPr id="6" name="Frame 9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96500" y="1019175"/>
            <a:ext cx="3448050" cy="2266950"/>
          </a:xfrm>
          <a:prstGeom prst="rect">
            <a:avLst/>
          </a:prstGeom>
        </p:spPr>
      </p:pic>
      <p:pic>
        <p:nvPicPr>
          <p:cNvPr id="7" name="recycled_blended_claim_standard_(1)_1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8" name="recycled_blended_claim_standard_(1)_1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sp>
        <p:nvSpPr>
          <p:cNvPr id="9" name="Alo"/>
          <p:cNvSpPr/>
          <p:nvPr/>
        </p:nvSpPr>
        <p:spPr>
          <a:xfrm>
            <a:off x="952500" y="952500"/>
            <a:ext cx="26479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Кружка Alo</a:t>
            </a:r>
            <a:endParaRPr lang="en-US" sz="2550" dirty="0"/>
          </a:p>
        </p:txBody>
      </p:sp>
      <p:sp>
        <p:nvSpPr>
          <p:cNvPr id="10" name="RCS 450"/>
          <p:cNvSpPr/>
          <p:nvPr/>
        </p:nvSpPr>
        <p:spPr>
          <a:xfrm>
            <a:off x="952500" y="1419225"/>
            <a:ext cx="31623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алюминия RCS, 450 мл</a:t>
            </a:r>
            <a:endParaRPr lang="en-US" sz="1950" dirty="0"/>
          </a:p>
        </p:txBody>
      </p:sp>
      <p:sp>
        <p:nvSpPr>
          <p:cNvPr id="11" name="P437202"/>
          <p:cNvSpPr/>
          <p:nvPr/>
        </p:nvSpPr>
        <p:spPr>
          <a:xfrm>
            <a:off x="952500" y="2124074"/>
            <a:ext cx="1588994" cy="2571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P437.202</a:t>
            </a:r>
            <a:endParaRPr lang="en-US" sz="1950" dirty="0"/>
          </a:p>
        </p:txBody>
      </p:sp>
      <p:sp>
        <p:nvSpPr>
          <p:cNvPr id="12" name="name_444"/>
          <p:cNvSpPr/>
          <p:nvPr/>
        </p:nvSpPr>
        <p:spPr>
          <a:xfrm>
            <a:off x="952500" y="2933700"/>
            <a:ext cx="1343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444 ₽</a:t>
            </a:r>
            <a:endParaRPr lang="en-US" sz="3750" dirty="0"/>
          </a:p>
        </p:txBody>
      </p:sp>
      <p:sp>
        <p:nvSpPr>
          <p:cNvPr id="13" name="Clark"/>
          <p:cNvSpPr/>
          <p:nvPr/>
        </p:nvSpPr>
        <p:spPr>
          <a:xfrm>
            <a:off x="10096500" y="1019175"/>
            <a:ext cx="34766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Термостакан Clark</a:t>
            </a:r>
            <a:endParaRPr lang="en-US" sz="2550" dirty="0"/>
          </a:p>
        </p:txBody>
      </p:sp>
      <p:sp>
        <p:nvSpPr>
          <p:cNvPr id="14" name="RCS 300"/>
          <p:cNvSpPr/>
          <p:nvPr/>
        </p:nvSpPr>
        <p:spPr>
          <a:xfrm>
            <a:off x="10096500" y="1438275"/>
            <a:ext cx="26955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переработанной стали RCS, 300 мл</a:t>
            </a:r>
            <a:endParaRPr lang="en-US" sz="1950" dirty="0"/>
          </a:p>
        </p:txBody>
      </p:sp>
      <p:sp>
        <p:nvSpPr>
          <p:cNvPr id="15" name="P437213"/>
          <p:cNvSpPr/>
          <p:nvPr/>
        </p:nvSpPr>
        <p:spPr>
          <a:xfrm>
            <a:off x="10096500" y="2143125"/>
            <a:ext cx="1763806" cy="2190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D2D2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P437.213</a:t>
            </a:r>
            <a:endParaRPr lang="en-US" sz="1950" dirty="0"/>
          </a:p>
        </p:txBody>
      </p:sp>
      <p:sp>
        <p:nvSpPr>
          <p:cNvPr id="16" name="name_1156"/>
          <p:cNvSpPr/>
          <p:nvPr/>
        </p:nvSpPr>
        <p:spPr>
          <a:xfrm>
            <a:off x="10096500" y="2952750"/>
            <a:ext cx="16002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1 156 ₽</a:t>
            </a:r>
            <a:endParaRPr lang="en-US" sz="3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7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2550" y="1828800"/>
            <a:ext cx="7581900" cy="7581900"/>
          </a:xfrm>
          <a:prstGeom prst="rect">
            <a:avLst/>
          </a:prstGeom>
        </p:spPr>
      </p:pic>
      <p:pic>
        <p:nvPicPr>
          <p:cNvPr id="3" name="Mask group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17"/>
          </a:xfrm>
          <a:prstGeom prst="rect">
            <a:avLst/>
          </a:prstGeom>
        </p:spPr>
      </p:pic>
      <p:pic>
        <p:nvPicPr>
          <p:cNvPr id="5" name="Frame 9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500" y="952500"/>
            <a:ext cx="2981325" cy="2876550"/>
          </a:xfrm>
          <a:prstGeom prst="rect">
            <a:avLst/>
          </a:prstGeom>
        </p:spPr>
      </p:pic>
      <p:pic>
        <p:nvPicPr>
          <p:cNvPr id="6" name="recycled_blended_claim_standard_(1)_1 4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sp>
        <p:nvSpPr>
          <p:cNvPr id="7" name="Embrace"/>
          <p:cNvSpPr/>
          <p:nvPr/>
        </p:nvSpPr>
        <p:spPr>
          <a:xfrm>
            <a:off x="952500" y="952500"/>
            <a:ext cx="30099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Термокружка Embrace</a:t>
            </a:r>
            <a:endParaRPr lang="en-US" sz="2550" dirty="0"/>
          </a:p>
        </p:txBody>
      </p:sp>
      <p:sp>
        <p:nvSpPr>
          <p:cNvPr id="8" name="RCS 900"/>
          <p:cNvSpPr/>
          <p:nvPr/>
        </p:nvSpPr>
        <p:spPr>
          <a:xfrm>
            <a:off x="952500" y="1743075"/>
            <a:ext cx="26098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переработанной стали RCS, 900 мл</a:t>
            </a:r>
            <a:endParaRPr lang="en-US" sz="1950" dirty="0"/>
          </a:p>
        </p:txBody>
      </p:sp>
      <p:sp>
        <p:nvSpPr>
          <p:cNvPr id="9" name="P4373014"/>
          <p:cNvSpPr/>
          <p:nvPr/>
        </p:nvSpPr>
        <p:spPr>
          <a:xfrm>
            <a:off x="952500" y="2447925"/>
            <a:ext cx="1588994" cy="3333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P437.3014</a:t>
            </a:r>
            <a:endParaRPr lang="en-US" sz="1950" dirty="0"/>
          </a:p>
        </p:txBody>
      </p:sp>
      <p:sp>
        <p:nvSpPr>
          <p:cNvPr id="10" name="name_3559"/>
          <p:cNvSpPr/>
          <p:nvPr/>
        </p:nvSpPr>
        <p:spPr>
          <a:xfrm>
            <a:off x="952500" y="3495675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3 559 ₽</a:t>
            </a:r>
            <a:endParaRPr lang="en-US" sz="3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4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287000" y="2371725"/>
            <a:ext cx="7410450" cy="7410450"/>
          </a:xfrm>
          <a:prstGeom prst="rect">
            <a:avLst/>
          </a:prstGeom>
        </p:spPr>
      </p:pic>
      <p:pic>
        <p:nvPicPr>
          <p:cNvPr id="3" name="Mask group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5" name="Frame 9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6500" y="952500"/>
            <a:ext cx="4191000" cy="1647825"/>
          </a:xfrm>
          <a:prstGeom prst="rect">
            <a:avLst/>
          </a:prstGeom>
        </p:spPr>
      </p:pic>
      <p:pic>
        <p:nvPicPr>
          <p:cNvPr id="6" name="Frame 9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952500"/>
            <a:ext cx="4610100" cy="2238375"/>
          </a:xfrm>
          <a:prstGeom prst="rect">
            <a:avLst/>
          </a:prstGeom>
        </p:spPr>
      </p:pic>
      <p:pic>
        <p:nvPicPr>
          <p:cNvPr id="7" name="IMG-655d069362c6854d 1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8" name="recycled_blended_claim_standard_(1)_1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sp>
        <p:nvSpPr>
          <p:cNvPr id="9" name="FSC"/>
          <p:cNvSpPr/>
          <p:nvPr/>
        </p:nvSpPr>
        <p:spPr>
          <a:xfrm>
            <a:off x="10096500" y="952500"/>
            <a:ext cx="42195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Бамбуковая подставка для телефона FSC®</a:t>
            </a:r>
            <a:endParaRPr lang="en-US" sz="2550" dirty="0"/>
          </a:p>
        </p:txBody>
      </p:sp>
      <p:sp>
        <p:nvSpPr>
          <p:cNvPr id="10" name="P301409"/>
          <p:cNvSpPr/>
          <p:nvPr/>
        </p:nvSpPr>
        <p:spPr>
          <a:xfrm>
            <a:off x="10096500" y="1809750"/>
            <a:ext cx="11430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P301.409</a:t>
            </a:r>
            <a:endParaRPr lang="en-US" sz="1950" dirty="0"/>
          </a:p>
        </p:txBody>
      </p:sp>
      <p:sp>
        <p:nvSpPr>
          <p:cNvPr id="11" name="name_353"/>
          <p:cNvSpPr/>
          <p:nvPr/>
        </p:nvSpPr>
        <p:spPr>
          <a:xfrm>
            <a:off x="10096500" y="2266950"/>
            <a:ext cx="12954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353 ₽</a:t>
            </a:r>
            <a:endParaRPr lang="en-US" sz="3750" dirty="0"/>
          </a:p>
        </p:txBody>
      </p:sp>
      <p:sp>
        <p:nvSpPr>
          <p:cNvPr id="12" name="Swiss Peak"/>
          <p:cNvSpPr/>
          <p:nvPr/>
        </p:nvSpPr>
        <p:spPr>
          <a:xfrm>
            <a:off x="952500" y="952500"/>
            <a:ext cx="46386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Складной контейнер</a:t>
            </a:r>
            <a:br/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для хранения Swiss Peak</a:t>
            </a:r>
            <a:endParaRPr lang="en-US" sz="2550" dirty="0"/>
          </a:p>
        </p:txBody>
      </p:sp>
      <p:sp>
        <p:nvSpPr>
          <p:cNvPr id="13" name="RCS"/>
          <p:cNvSpPr/>
          <p:nvPr/>
        </p:nvSpPr>
        <p:spPr>
          <a:xfrm>
            <a:off x="952500" y="1695450"/>
            <a:ext cx="3267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полиуретана RCS</a:t>
            </a:r>
            <a:endParaRPr lang="en-US" sz="1950" dirty="0"/>
          </a:p>
        </p:txBody>
      </p:sp>
      <p:sp>
        <p:nvSpPr>
          <p:cNvPr id="14" name="P300261"/>
          <p:cNvSpPr/>
          <p:nvPr/>
        </p:nvSpPr>
        <p:spPr>
          <a:xfrm>
            <a:off x="952500" y="2400300"/>
            <a:ext cx="11334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ACACA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P300.261</a:t>
            </a:r>
            <a:endParaRPr lang="en-US" sz="1950" dirty="0"/>
          </a:p>
        </p:txBody>
      </p:sp>
      <p:sp>
        <p:nvSpPr>
          <p:cNvPr id="15" name="name_881"/>
          <p:cNvSpPr/>
          <p:nvPr/>
        </p:nvSpPr>
        <p:spPr>
          <a:xfrm>
            <a:off x="952500" y="2857500"/>
            <a:ext cx="1257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881 ₽</a:t>
            </a:r>
            <a:endParaRPr lang="en-US" sz="3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up 3660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3" name="image 148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72625" y="1704975"/>
            <a:ext cx="8039100" cy="8039100"/>
          </a:xfrm>
          <a:prstGeom prst="rect">
            <a:avLst/>
          </a:prstGeom>
        </p:spPr>
      </p:pic>
      <p:pic>
        <p:nvPicPr>
          <p:cNvPr id="4" name="xd_connects_logo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5" name="Frame 9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6500" y="952500"/>
            <a:ext cx="3848100" cy="2962275"/>
          </a:xfrm>
          <a:prstGeom prst="rect">
            <a:avLst/>
          </a:prstGeom>
        </p:spPr>
      </p:pic>
      <p:pic>
        <p:nvPicPr>
          <p:cNvPr id="6" name="Frame 9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500" y="952500"/>
            <a:ext cx="4610100" cy="2266950"/>
          </a:xfrm>
          <a:prstGeom prst="rect">
            <a:avLst/>
          </a:prstGeom>
        </p:spPr>
      </p:pic>
      <p:pic>
        <p:nvPicPr>
          <p:cNvPr id="7" name="recycled_blended_claim_standard_(1)_1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8" name="IMG-655d069362c6854d 1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sp>
        <p:nvSpPr>
          <p:cNvPr id="9" name="Swiss Peak Storm"/>
          <p:cNvSpPr/>
          <p:nvPr/>
        </p:nvSpPr>
        <p:spPr>
          <a:xfrm>
            <a:off x="10096500" y="952500"/>
            <a:ext cx="3876675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Ручка с двойным наконечником Swiss Peak Storm</a:t>
            </a:r>
            <a:endParaRPr lang="en-US" sz="2550" dirty="0"/>
          </a:p>
        </p:txBody>
      </p:sp>
      <p:sp>
        <p:nvSpPr>
          <p:cNvPr id="10" name="RCS"/>
          <p:cNvSpPr/>
          <p:nvPr/>
        </p:nvSpPr>
        <p:spPr>
          <a:xfrm>
            <a:off x="10096500" y="2066925"/>
            <a:ext cx="33432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алюминия RCS</a:t>
            </a:r>
            <a:endParaRPr lang="en-US" sz="1950" dirty="0"/>
          </a:p>
        </p:txBody>
      </p:sp>
      <p:sp>
        <p:nvSpPr>
          <p:cNvPr id="11" name="P611251"/>
          <p:cNvSpPr/>
          <p:nvPr/>
        </p:nvSpPr>
        <p:spPr>
          <a:xfrm>
            <a:off x="10096500" y="2771775"/>
            <a:ext cx="10096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P611.251</a:t>
            </a:r>
            <a:endParaRPr lang="en-US" sz="1950" dirty="0"/>
          </a:p>
        </p:txBody>
      </p:sp>
      <p:sp>
        <p:nvSpPr>
          <p:cNvPr id="12" name="name_1594"/>
          <p:cNvSpPr/>
          <p:nvPr/>
        </p:nvSpPr>
        <p:spPr>
          <a:xfrm>
            <a:off x="10096500" y="3581400"/>
            <a:ext cx="16668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1 594 ₽</a:t>
            </a:r>
            <a:endParaRPr lang="en-US" sz="3750" dirty="0"/>
          </a:p>
        </p:txBody>
      </p:sp>
      <p:sp>
        <p:nvSpPr>
          <p:cNvPr id="13" name="Treeline"/>
          <p:cNvSpPr/>
          <p:nvPr/>
        </p:nvSpPr>
        <p:spPr>
          <a:xfrm>
            <a:off x="952500" y="952500"/>
            <a:ext cx="4638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Treeline</a:t>
            </a:r>
            <a:endParaRPr lang="en-US" sz="2550" dirty="0"/>
          </a:p>
        </p:txBody>
      </p:sp>
      <p:sp>
        <p:nvSpPr>
          <p:cNvPr id="14" name="FSC 5"/>
          <p:cNvSpPr/>
          <p:nvPr/>
        </p:nvSpPr>
        <p:spPr>
          <a:xfrm>
            <a:off x="952500" y="1371600"/>
            <a:ext cx="3267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деревянной обложке FSC®, А5</a:t>
            </a:r>
            <a:endParaRPr lang="en-US" sz="1950" dirty="0"/>
          </a:p>
        </p:txBody>
      </p:sp>
      <p:sp>
        <p:nvSpPr>
          <p:cNvPr id="15" name="P774579"/>
          <p:cNvSpPr/>
          <p:nvPr/>
        </p:nvSpPr>
        <p:spPr>
          <a:xfrm>
            <a:off x="952500" y="2076450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P774.579</a:t>
            </a:r>
            <a:endParaRPr lang="en-US" sz="1950" dirty="0"/>
          </a:p>
        </p:txBody>
      </p:sp>
      <p:sp>
        <p:nvSpPr>
          <p:cNvPr id="16" name="name_1066"/>
          <p:cNvSpPr/>
          <p:nvPr/>
        </p:nvSpPr>
        <p:spPr>
          <a:xfrm>
            <a:off x="952500" y="2886075"/>
            <a:ext cx="17430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1 066 ₽</a:t>
            </a:r>
            <a:endParaRPr lang="en-US" sz="3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2518</Words>
  <Application>WPS Presentation</Application>
  <PresentationFormat>Произвольный</PresentationFormat>
  <Paragraphs>250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SimSun</vt:lpstr>
      <vt:lpstr>Wingdings</vt:lpstr>
      <vt:lpstr>Geologica Cursive Bold</vt:lpstr>
      <vt:lpstr>Geologica Cursive Bold</vt:lpstr>
      <vt:lpstr>Geologica Cursive Bold</vt:lpstr>
      <vt:lpstr>Geologica Cursive Regular</vt:lpstr>
      <vt:lpstr>Geologica Cursive Regular</vt:lpstr>
      <vt:lpstr>Geologica Cursive Regular</vt:lpstr>
      <vt:lpstr>Geologica ExtraBold</vt:lpstr>
      <vt:lpstr>Geologica ExtraBold</vt:lpstr>
      <vt:lpstr>Geologica ExtraBold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Анастасия С</cp:lastModifiedBy>
  <cp:revision>9</cp:revision>
  <dcterms:created xsi:type="dcterms:W3CDTF">2024-06-25T08:25:00Z</dcterms:created>
  <dcterms:modified xsi:type="dcterms:W3CDTF">2026-01-29T07:22:23Z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A33866A18E814E5990850EDFDFFF65F0_13</vt:lpwstr>
  </property>
  <property fmtid="{D5CDD505-2E9C-101B-9397-08002B2CF9AE}" pid="3" name="KSOProductBuildVer">
    <vt:lpwstr>1049-12.2.0.23196</vt:lpwstr>
  </property>
</Properties>
</file>