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61" r:id="rId5"/>
    <p:sldId id="278" r:id="rId6"/>
    <p:sldId id="260" r:id="rId7"/>
    <p:sldId id="275" r:id="rId8"/>
    <p:sldId id="265" r:id="rId9"/>
    <p:sldId id="262" r:id="rId10"/>
    <p:sldId id="269" r:id="rId11"/>
    <p:sldId id="268" r:id="rId12"/>
    <p:sldId id="257" r:id="rId13"/>
    <p:sldId id="259" r:id="rId14"/>
    <p:sldId id="267" r:id="rId15"/>
    <p:sldId id="264" r:id="rId16"/>
    <p:sldId id="270" r:id="rId17"/>
    <p:sldId id="277" r:id="rId18"/>
    <p:sldId id="272" r:id="rId19"/>
    <p:sldId id="273" r:id="rId20"/>
    <p:sldId id="276" r:id="rId21"/>
    <p:sldId id="279" r:id="rId22"/>
  </p:sldIdLst>
  <p:sldSz cx="20104100" cy="11309350"/>
  <p:notesSz cx="7559675" cy="1069149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1" userDrawn="1">
          <p15:clr>
            <a:srgbClr val="A4A3A4"/>
          </p15:clr>
        </p15:guide>
        <p15:guide id="2" pos="60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61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76" y="66"/>
      </p:cViewPr>
      <p:guideLst>
        <p:guide orient="horz" pos="3381"/>
        <p:guide pos="60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Calibri" panose="020F0502020204030204"/>
              </a:rPr>
              <a:t>Click to edit the title text format</a:t>
            </a:r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 algn="ctr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Calibri" panose="020F0502020204030204"/>
              </a:rPr>
              <a:t>Click to edit the outline text format</a:t>
            </a: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 panose="020F0502020204030204"/>
              </a:rPr>
              <a:t>Second Outline Level</a:t>
            </a:r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 panose="020F0502020204030204"/>
              </a:rPr>
              <a:t>Third Outline Level</a:t>
            </a:r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 panose="020F0502020204030204"/>
              </a:rPr>
              <a:t>Fourth Outline Level</a:t>
            </a:r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 panose="020F0502020204030204"/>
              </a:rPr>
              <a:t>Fifth Outline Level</a:t>
            </a:r>
            <a:endParaRPr lang="fr-FR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 panose="020F0502020204030204"/>
              </a:rPr>
              <a:t>Sixth Outline Level</a:t>
            </a:r>
            <a:endParaRPr lang="fr-FR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 panose="020F0502020204030204"/>
              </a:rPr>
              <a:t>Seventh Outline Level</a:t>
            </a:r>
            <a:endParaRPr lang="fr-FR" sz="20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jpeg"/><Relationship Id="rId8" Type="http://schemas.openxmlformats.org/officeDocument/2006/relationships/image" Target="../media/image47.jpeg"/><Relationship Id="rId7" Type="http://schemas.openxmlformats.org/officeDocument/2006/relationships/image" Target="../media/image46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6.jpe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1.jpe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31.jpeg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4.jpeg"/><Relationship Id="rId10" Type="http://schemas.openxmlformats.org/officeDocument/2006/relationships/image" Target="../media/image33.jpe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0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-1" y="0"/>
            <a:ext cx="9563162" cy="1130935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Прямоугольник 38"/>
          <p:cNvSpPr/>
          <p:nvPr/>
        </p:nvSpPr>
        <p:spPr>
          <a:xfrm>
            <a:off x="952560" y="1110303"/>
            <a:ext cx="7362360" cy="24926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1100"/>
              </a:spcAft>
              <a:tabLst>
                <a:tab pos="0" algn="l"/>
              </a:tabLst>
            </a:pPr>
            <a:r>
              <a:rPr lang="ru-RU" sz="8600" b="1" strike="noStrike" spc="-1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Новогодняя распродажа</a:t>
            </a:r>
            <a:endParaRPr lang="ru-RU" sz="8600" b="1" strike="noStrike" spc="-1" dirty="0" smtClean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pic>
        <p:nvPicPr>
          <p:cNvPr id="40" name="Logo"/>
          <p:cNvPicPr/>
          <p:nvPr/>
        </p:nvPicPr>
        <p:blipFill>
          <a:blip r:embed="rId1"/>
          <a:stretch>
            <a:fillRect/>
          </a:stretch>
        </p:blipFill>
        <p:spPr>
          <a:xfrm>
            <a:off x="952560" y="9686880"/>
            <a:ext cx="2666520" cy="666360"/>
          </a:xfrm>
          <a:prstGeom prst="rect">
            <a:avLst/>
          </a:prstGeom>
          <a:ln w="0"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952560" y="2969887"/>
            <a:ext cx="7658040" cy="23974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4400" b="1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1100"/>
              </a:spcAft>
              <a:tabLst>
                <a:tab pos="0" algn="l"/>
              </a:tabLst>
            </a:pPr>
            <a:r>
              <a:rPr lang="ru-RU" sz="4400" b="1" spc="-1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с</a:t>
            </a:r>
            <a:r>
              <a:rPr lang="ru-RU" sz="4400" b="1" strike="noStrike" spc="-1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кидки до 40% 				на избранный ассортимент до 31.12.2025 </a:t>
            </a:r>
            <a:endParaRPr lang="ru-RU" sz="4400" b="1" strike="noStrike" spc="-1" dirty="0" smtClean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pic>
        <p:nvPicPr>
          <p:cNvPr id="20482" name="Picture 2" descr="https://12twelve.ru/upload/image/P435.709__M_401__763f2e4b762b40b0a9fc69e4df5dea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9" b="2998"/>
          <a:stretch>
            <a:fillRect/>
          </a:stretch>
        </p:blipFill>
        <p:spPr bwMode="auto">
          <a:xfrm>
            <a:off x="9563161" y="-1"/>
            <a:ext cx="10540939" cy="1130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998220" y="6681470"/>
            <a:ext cx="87363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Актуальные</a:t>
            </a:r>
            <a:r>
              <a:rPr lang="en-US" altLang="ru-RU" sz="36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en-US" sz="36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цены</a:t>
            </a:r>
            <a:r>
              <a:rPr lang="en-US" altLang="ru-RU" sz="36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en-US" sz="36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смотрите</a:t>
            </a:r>
            <a:r>
              <a:rPr lang="en-US" altLang="ru-RU" sz="36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en-US" sz="36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на</a:t>
            </a:r>
            <a:r>
              <a:rPr lang="en-US" altLang="ru-RU" sz="36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en-US" sz="36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сайте</a:t>
            </a:r>
            <a:r>
              <a:rPr lang="en-US" altLang="ru-RU" sz="36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12twelve.ru</a:t>
            </a:r>
            <a:endParaRPr lang="en-US" altLang="ru-RU" sz="3600" b="1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BRAND_LOGO_86631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64" name="Прямоугольник 163"/>
          <p:cNvSpPr/>
          <p:nvPr/>
        </p:nvSpPr>
        <p:spPr>
          <a:xfrm>
            <a:off x="9906120" y="1905120"/>
            <a:ext cx="904863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Термокружка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Embrace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					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из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переработанной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стали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RCS, 900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мл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9906120" y="304812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P437.3001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1002996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Прямоугольник 166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14213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8" name="PREVIEW_27811_86631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69" name="Прямоугольник 168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0" name="PREVIEW_25831_86631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71" name="Прямоугольник 170"/>
          <p:cNvSpPr/>
          <p:nvPr/>
        </p:nvSpPr>
        <p:spPr>
          <a:xfrm>
            <a:off x="11725200" y="4000680"/>
            <a:ext cx="666360" cy="666360"/>
          </a:xfrm>
          <a:prstGeom prst="rect">
            <a:avLst/>
          </a:prstGeom>
          <a:solidFill>
            <a:srgbClr val="A8C3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2" name="PREVIEW_26819_86631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73" name="Прямоугольник 172"/>
          <p:cNvSpPr/>
          <p:nvPr/>
        </p:nvSpPr>
        <p:spPr>
          <a:xfrm>
            <a:off x="12582360" y="4000680"/>
            <a:ext cx="666360" cy="666360"/>
          </a:xfrm>
          <a:prstGeom prst="rect">
            <a:avLst/>
          </a:prstGeom>
          <a:solidFill>
            <a:srgbClr val="D1CEC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4" name="PREVIEW_25832_86631"/>
          <p:cNvPicPr/>
          <p:nvPr/>
        </p:nvPicPr>
        <p:blipFill>
          <a:blip r:embed="rId5"/>
          <a:stretch>
            <a:fillRect/>
          </a:stretch>
        </p:blipFill>
        <p:spPr>
          <a:xfrm>
            <a:off x="1262052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75" name="Прямоугольник 174"/>
          <p:cNvSpPr/>
          <p:nvPr/>
        </p:nvSpPr>
        <p:spPr>
          <a:xfrm>
            <a:off x="13439880" y="4000680"/>
            <a:ext cx="666360" cy="666360"/>
          </a:xfrm>
          <a:prstGeom prst="rect">
            <a:avLst/>
          </a:prstGeom>
          <a:solidFill>
            <a:srgbClr val="E0D5C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6" name="PREVIEW_26818_86631"/>
          <p:cNvPicPr/>
          <p:nvPr/>
        </p:nvPicPr>
        <p:blipFill>
          <a:blip r:embed="rId6"/>
          <a:stretch>
            <a:fillRect/>
          </a:stretch>
        </p:blipFill>
        <p:spPr>
          <a:xfrm>
            <a:off x="13478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77" name="Прямоугольник 176"/>
          <p:cNvSpPr/>
          <p:nvPr/>
        </p:nvSpPr>
        <p:spPr>
          <a:xfrm>
            <a:off x="14297040" y="4000680"/>
            <a:ext cx="666360" cy="666360"/>
          </a:xfrm>
          <a:prstGeom prst="rect">
            <a:avLst/>
          </a:prstGeom>
          <a:solidFill>
            <a:srgbClr val="E9D8D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8" name="PREVIEW_26817_86631"/>
          <p:cNvPicPr/>
          <p:nvPr/>
        </p:nvPicPr>
        <p:blipFill>
          <a:blip r:embed="rId7"/>
          <a:stretch>
            <a:fillRect/>
          </a:stretch>
        </p:blipFill>
        <p:spPr>
          <a:xfrm>
            <a:off x="14335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79" name="Прямоугольник 178"/>
          <p:cNvSpPr/>
          <p:nvPr/>
        </p:nvSpPr>
        <p:spPr>
          <a:xfrm>
            <a:off x="15071560" y="4007015"/>
            <a:ext cx="666360" cy="666360"/>
          </a:xfrm>
          <a:prstGeom prst="rect">
            <a:avLst/>
          </a:prstGeom>
          <a:solidFill>
            <a:srgbClr val="F2F3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0" name="PREVIEW_25833_86631"/>
          <p:cNvPicPr/>
          <p:nvPr/>
        </p:nvPicPr>
        <p:blipFill>
          <a:blip r:embed="rId8"/>
          <a:stretch>
            <a:fillRect/>
          </a:stretch>
        </p:blipFill>
        <p:spPr>
          <a:xfrm>
            <a:off x="15109720" y="4007015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81" name="Прямоугольник 180"/>
          <p:cNvSpPr/>
          <p:nvPr/>
        </p:nvSpPr>
        <p:spPr>
          <a:xfrm>
            <a:off x="9906120" y="4800960"/>
            <a:ext cx="9572400" cy="46602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темно-синий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переработанная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нержавеющая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сталь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полипропилен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0.572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14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14193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Термокружка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Embrace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удобная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долговечная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замена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одноразовым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бутылкам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стаканчикам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объему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900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миллилитров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сможете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утолить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жажду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любой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момент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Возьмите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кружку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собой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прогулку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поездку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совещание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стильный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вид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сделает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уместной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любых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обстоятельствах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!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Двойные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стенки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нержавеющей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гарантируют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горячий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напиток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сохранит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температуру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течение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5,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холодный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15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часов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Кружка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Embrace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оснащена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удобной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ручкой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уникальной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крышкой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позволит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носика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соломинки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удобно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Термокружка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подходит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большинства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автомобильных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подстаканников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чтобы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прослужила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дольше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рекомендуем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мыть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только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вручную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906120" y="9779714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3 350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3 18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0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16386" name="Picture 2" descr="https://12twelve.ru/upload/image/P437.3001__M_400__e8ba45e06608441386612235a70a894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1" r="1395"/>
          <a:stretch>
            <a:fillRect/>
          </a:stretch>
        </p:blipFill>
        <p:spPr bwMode="auto">
          <a:xfrm>
            <a:off x="-38100" y="0"/>
            <a:ext cx="9549490" cy="1132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9498806" y="0"/>
            <a:ext cx="64340" cy="1130935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RAND_LOGO_86617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44" name="Прямоугольник 43"/>
          <p:cNvSpPr/>
          <p:nvPr/>
        </p:nvSpPr>
        <p:spPr>
          <a:xfrm>
            <a:off x="9906120" y="1905120"/>
            <a:ext cx="9572400" cy="8156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Вечный карандаш Tree Free</a:t>
            </a:r>
            <a:endParaRPr lang="en-US" sz="36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9906120" y="266688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P611.029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906120" y="3238560"/>
            <a:ext cx="9572400" cy="34291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коричневый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бамбук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графит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0.009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382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16514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Вечный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карандаш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Tree Free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прекрасная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альтернатива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обычному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деревянному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Заявленная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длина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письма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около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20000 м (у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стандартного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карандаша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200 м).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помощью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вечного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карандаша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делать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заметки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необходимости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стереть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Принцип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работы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простой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пишет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оставляя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графитовую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линию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бумаге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изнашивается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настолько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медленно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способен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заменить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традиционных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карандашей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906120" y="7226062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199 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134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98806" y="0"/>
            <a:ext cx="64340" cy="1130935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6" name="Picture 2" descr="https://12twelve.ru/upload/image/P611.029__P_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588" y="7226062"/>
            <a:ext cx="3476932" cy="34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12twelve.ru/upload/image/p611.029__m_4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/>
          <a:stretch>
            <a:fillRect/>
          </a:stretch>
        </p:blipFill>
        <p:spPr bwMode="auto">
          <a:xfrm>
            <a:off x="-19050" y="0"/>
            <a:ext cx="9517856" cy="1131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RAND_LOGO_86619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56" name="Прямоугольник 55"/>
          <p:cNvSpPr/>
          <p:nvPr/>
        </p:nvSpPr>
        <p:spPr>
          <a:xfrm>
            <a:off x="9906120" y="1905120"/>
            <a:ext cx="8305680" cy="12588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Вечный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карандаш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из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бамбука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FSC® с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ластиком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9906120" y="304812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P611.099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9906120" y="3619440"/>
            <a:ext cx="9315330" cy="34291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коричневый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бамбук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FSC®,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графит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0.011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22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64016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Вечный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карандаш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экологичная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альтернатива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обычному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деревянному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Заявленная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длина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письма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около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20 000 м (у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стандартного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карандаша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200 м).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помощью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вечного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карандаша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делать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заметки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необходимости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стереть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ластиком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Принцип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работы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простой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пишет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оставляя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графитовую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линию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бумаге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изнашивается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настолько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медленно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способен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заменить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традиционных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карандашей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pic>
        <p:nvPicPr>
          <p:cNvPr id="3074" name="Picture 2" descr="https://12twelve.ru/upload/image/P611.099__P_500__176bd21a579044dba5b4cda150fdeda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0" y="7381704"/>
            <a:ext cx="3695910" cy="369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906120" y="7433149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149 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130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98806" y="0"/>
            <a:ext cx="64340" cy="1130935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76" name="Picture 4" descr="https://12twelve.ru/upload/image/P611.099__M_401__044ddf509223483eaee0528b29eeb2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6" r="9298"/>
          <a:stretch>
            <a:fillRect/>
          </a:stretch>
        </p:blipFill>
        <p:spPr bwMode="auto">
          <a:xfrm>
            <a:off x="0" y="0"/>
            <a:ext cx="9498806" cy="1134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12twelve.ru/upload/image/P611.161__P_500__a5118a24faa8400cb2a4c16889404331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2"/>
          <a:stretch>
            <a:fillRect/>
          </a:stretch>
        </p:blipFill>
        <p:spPr bwMode="auto">
          <a:xfrm>
            <a:off x="13623690" y="228599"/>
            <a:ext cx="6364530" cy="555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12twelve.ru/upload/image/p610.490__b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72" y="379922"/>
            <a:ext cx="5301328" cy="530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BRAND_LOGO_86630"/>
          <p:cNvPicPr/>
          <p:nvPr/>
        </p:nvPicPr>
        <p:blipFill>
          <a:blip r:embed="rId3"/>
          <a:stretch>
            <a:fillRect/>
          </a:stretch>
        </p:blipFill>
        <p:spPr>
          <a:xfrm>
            <a:off x="905040" y="70302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58" name="Прямоугольник 157"/>
          <p:cNvSpPr/>
          <p:nvPr/>
        </p:nvSpPr>
        <p:spPr>
          <a:xfrm>
            <a:off x="843420" y="4728690"/>
            <a:ext cx="9572400" cy="8156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Набор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ручек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Swiss Peak Luzern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843420" y="5490450"/>
            <a:ext cx="9572400" cy="6481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P610.490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843420" y="6062130"/>
            <a:ext cx="8872080" cy="34291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черный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сталь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ABS</a:t>
            </a:r>
            <a:endParaRPr lang="en-US" sz="2000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0.046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13012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Элегантный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набор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Luzern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бренда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Swiss Peak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выделяется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своим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строгим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лаконичным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дизайном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входят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шариковая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ручка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механический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карандаш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ручке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используются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качественные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немецкие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чернила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хватит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чтобы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прочертить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линию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длиной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1200 м.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Механический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карандаш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поставляется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тремя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сменными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стержнями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толщиной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0,7мм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3420" y="9803411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714 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699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BRAND_LOGO_86626"/>
          <p:cNvPicPr/>
          <p:nvPr/>
        </p:nvPicPr>
        <p:blipFill>
          <a:blip r:embed="rId3"/>
          <a:stretch>
            <a:fillRect/>
          </a:stretch>
        </p:blipFill>
        <p:spPr>
          <a:xfrm>
            <a:off x="10415820" y="70302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0415820" y="4288570"/>
            <a:ext cx="813888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Набор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ручек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Swiss Peak Cedar </a:t>
            </a:r>
            <a:r>
              <a:rPr lang="ru-RU" sz="3600" b="1" strike="noStrike" spc="-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		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из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переработанного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алюминия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RCS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15820" y="5512251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P611.161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15820" y="6053017"/>
            <a:ext cx="9396180" cy="3182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черный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алюминий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сталь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0.066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1772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Набор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состоящий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двух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ручек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Cedar,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станет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отличным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подарком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деловых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людей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Строгие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минималистичные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эффектные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ручки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станут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вашими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спутниками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подписании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самых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важных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договоров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Стержня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синими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чернилами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хватит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1 200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метров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письма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длина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письма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роллера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400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метров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415820" y="9530615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ru-RU" sz="320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999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 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871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BRAND_LOGO_86627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19" name="Прямоугольник 118"/>
          <p:cNvSpPr/>
          <p:nvPr/>
        </p:nvSpPr>
        <p:spPr>
          <a:xfrm>
            <a:off x="9906120" y="1905120"/>
            <a:ext cx="957240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Блокнот Phrase из переработанных фетра и бумаги GRS, А5, 80 г/м²</a:t>
            </a:r>
            <a:endParaRPr lang="en-US" sz="36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P774.527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9906120" y="3565264"/>
            <a:ext cx="9572400" cy="59572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зеленый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войлок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бумага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21 x 14.2 x 1.8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0.317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3527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Несмотря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обилие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разнообразных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гаджетов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блокноты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остаются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идеальными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спутниками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привык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составлять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планы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записывать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свои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мысли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Блокнот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Phrase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экологичное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стильное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решение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обложка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фетра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выглядит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необычно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интересно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главное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отличие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коптском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переплете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особенный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способ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создания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переплета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тетрадки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сшиты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между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собой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нитью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таком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способе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обложку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часто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оставляют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открытой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без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корешка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только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выглядит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необычно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позволяет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блокноту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оставаться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открытым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нужной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странице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еще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этому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методу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блокнот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приобретает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дополнительную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прочность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долговечность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Внутри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192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линованных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страницы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плотностью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80 г/м²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белой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бумаги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Эффектный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стильный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блокнот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станет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хорошим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подарком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любителей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минимализма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Содержание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вторичных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99%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общего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веса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имеют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сертификат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GRS,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гарантирует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контроль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цепочки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поставок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25170" y="9543866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ru-RU" sz="320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820</a:t>
            </a:r>
            <a:r>
              <a:rPr lang="ru-RU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738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12290" name="Picture 2" descr="https://12twelve.ru/upload/image/P774.527__M_400__796810257bf2450eaaf00772495900e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1"/>
          <a:stretch>
            <a:fillRect/>
          </a:stretch>
        </p:blipFill>
        <p:spPr bwMode="auto">
          <a:xfrm>
            <a:off x="-19050" y="0"/>
            <a:ext cx="9520064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498806" y="0"/>
            <a:ext cx="64340" cy="1130935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IN_PHOTO 86634"/>
          <p:cNvPicPr/>
          <p:nvPr/>
        </p:nvPicPr>
        <p:blipFill rotWithShape="1">
          <a:blip r:embed="rId1"/>
          <a:srcRect t="6066"/>
          <a:stretch>
            <a:fillRect/>
          </a:stretch>
        </p:blipFill>
        <p:spPr>
          <a:xfrm>
            <a:off x="12601257" y="171450"/>
            <a:ext cx="6814185" cy="6400800"/>
          </a:xfrm>
          <a:prstGeom prst="rect">
            <a:avLst/>
          </a:prstGeom>
          <a:ln w="0">
            <a:noFill/>
          </a:ln>
        </p:spPr>
      </p:pic>
      <p:pic>
        <p:nvPicPr>
          <p:cNvPr id="200" name="MAIN_PHOTO 86633"/>
          <p:cNvPicPr/>
          <p:nvPr/>
        </p:nvPicPr>
        <p:blipFill>
          <a:blip r:embed="rId2"/>
          <a:stretch>
            <a:fillRect/>
          </a:stretch>
        </p:blipFill>
        <p:spPr>
          <a:xfrm>
            <a:off x="4610100" y="184855"/>
            <a:ext cx="5873750" cy="5873750"/>
          </a:xfrm>
          <a:prstGeom prst="rect">
            <a:avLst/>
          </a:prstGeom>
          <a:ln w="0">
            <a:noFill/>
          </a:ln>
        </p:spPr>
      </p:pic>
      <p:pic>
        <p:nvPicPr>
          <p:cNvPr id="201" name="BRAND_LOGO_86633"/>
          <p:cNvPicPr/>
          <p:nvPr/>
        </p:nvPicPr>
        <p:blipFill>
          <a:blip r:embed="rId3"/>
          <a:stretch>
            <a:fillRect/>
          </a:stretch>
        </p:blipFill>
        <p:spPr>
          <a:xfrm>
            <a:off x="942975" y="59055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02" name="Прямоугольник 201"/>
          <p:cNvSpPr/>
          <p:nvPr/>
        </p:nvSpPr>
        <p:spPr>
          <a:xfrm>
            <a:off x="923925" y="4725165"/>
            <a:ext cx="9572400" cy="8156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Игра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Башня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из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дерева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FSC®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923925" y="5486925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P940.163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923925" y="6058605"/>
            <a:ext cx="9210675" cy="37412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белый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дерево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FSC®, MDF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21.2 x 7.1 x 7.4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0.598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3997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Проверьте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высоты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башню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сможете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построить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прежде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упадет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комплекте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идет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48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деревянных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блоков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убрать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хранить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компактной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коробке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Игра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натуральной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древесины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сертифицированной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FSC®.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Поставляется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крафтовой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коробке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FSC®.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Данная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продукция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предназначена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взрослых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детей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старше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14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2975" y="9799886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1 990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1 890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BRAND_LOGO_86634"/>
          <p:cNvPicPr/>
          <p:nvPr/>
        </p:nvPicPr>
        <p:blipFill>
          <a:blip r:embed="rId3"/>
          <a:stretch>
            <a:fillRect/>
          </a:stretch>
        </p:blipFill>
        <p:spPr>
          <a:xfrm>
            <a:off x="10483850" y="59055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0483850" y="4725165"/>
            <a:ext cx="9572400" cy="8156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Набор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игр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5-в-1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из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дерева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FSC®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83850" y="5486925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P940.253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483850" y="6058605"/>
            <a:ext cx="9385300" cy="367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белый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дерево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FSC®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18.4 x 18.4 x 4.5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2717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Универсальный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подарок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любителей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настольных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игр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набор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входят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микадо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карты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домино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шахматы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нарды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Белая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коробка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сосны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(17x17x3,7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)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оснащена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двумя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игровыми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полями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черно-белой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шахматной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доской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одной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стороны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черно-красной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нард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другой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Набор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выполнен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древесины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сертифицированной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FSC®.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Поставляется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фирменной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упаковке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крафт-картона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FSC®.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Данная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продукция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предназначена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взрослых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детей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старше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14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96325" y="9799886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2 790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2 550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12twelve.ru/upload/image/P457.0019__P_500__d45feabea6454f7d819c1ddb849443ab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9498" y="7308724"/>
            <a:ext cx="4000626" cy="400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" name="BRAND_LOGO_86640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69" name="Прямоугольник 268"/>
          <p:cNvSpPr/>
          <p:nvPr/>
        </p:nvSpPr>
        <p:spPr>
          <a:xfrm>
            <a:off x="9906120" y="1905120"/>
            <a:ext cx="8343780" cy="12588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Световой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будильник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LumaRise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		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из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переработанного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пластика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RCS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70" name="Прямоугольник 269"/>
          <p:cNvSpPr/>
          <p:nvPr/>
        </p:nvSpPr>
        <p:spPr>
          <a:xfrm>
            <a:off x="9906120" y="304812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P457.0019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71" name="Прямоугольник 270"/>
          <p:cNvSpPr/>
          <p:nvPr/>
        </p:nvSpPr>
        <p:spPr>
          <a:xfrm>
            <a:off x="9906120" y="3619440"/>
            <a:ext cx="9201030" cy="47261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бежевый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ABS, AS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14 x 8 x 9.7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0.291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594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Просыпайтесь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естественно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световым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будильником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LumaRise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Мягкая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имитация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рассвета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способна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преобразить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даже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самое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хмурое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утро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Встроенная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функция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белого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шума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позволяет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сделать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крепким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спокойным.Изделие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сертифицированных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стандарту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RCS (Recycled Claim Standard),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подтверждает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содержание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сырья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этапах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производственной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цепочки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Будильник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58%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состоит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пластика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Изделие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аксессуары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содержат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ПВХ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упакованы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экологичную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коробку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FSC®.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комплект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входит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кабель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USB A/USB C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длиной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120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TPE."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906120" y="8418034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2 790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2 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66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0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42" name="Picture 2" descr="https://12twelve.ru/upload/image/P457.0019__M_400__e8e16a1442a34e309c9da744f140de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2" b="2325"/>
          <a:stretch>
            <a:fillRect/>
          </a:stretch>
        </p:blipFill>
        <p:spPr bwMode="auto">
          <a:xfrm>
            <a:off x="1" y="-19050"/>
            <a:ext cx="9498806" cy="113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498806" y="0"/>
            <a:ext cx="64340" cy="1130935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BRAND_LOGO_86635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14" name="Прямоугольник 213"/>
          <p:cNvSpPr/>
          <p:nvPr/>
        </p:nvSpPr>
        <p:spPr>
          <a:xfrm>
            <a:off x="9906120" y="1905120"/>
            <a:ext cx="824853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Зеркало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для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макияжа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Lumora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u-RU" sz="3600" b="1" strike="noStrike" spc="-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		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из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переработанного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пластика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RCS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P457.0319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9906120" y="3619440"/>
            <a:ext cx="9572400" cy="49064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бежевый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ABS,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стекло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0.082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2642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Lumora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элегантное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карманное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зеркало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встроенной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светодиодной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подсветкой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созданное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макияжа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ежедневного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использования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Регулируемый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режим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освещения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позволяет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настроить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яркость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вашему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усмотрению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гарантируя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идеальный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макияжа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коррекции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наличию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увеличивающего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зеркала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Lumora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обеспечивает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высокую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детализацию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Зеркало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оснащено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аккумулятором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емкостью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300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мАч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заряжается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через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порт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USB-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C.Изготовлено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сертифицированных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стандарту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RCS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RCS (Recycled Claim Standard)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стандарт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подтверждающий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наличие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сырья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изделии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протяжении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цепочки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поставок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Содержание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вторсырья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46%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общего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веса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Товар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аксессуары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содержат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ПВХ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поставляются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упаковке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сертифицированной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FSC®.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906120" y="8913554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ru-RU" sz="320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1 619</a:t>
            </a:r>
            <a:r>
              <a:rPr lang="ru-RU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1 610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13314" name="Picture 2" descr="https://12twelve.ru/upload/image/P457.0319__P_500__fcc5c38837b648a18d7333ec5efe0c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5" y="492065"/>
            <a:ext cx="9750545" cy="975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MAIN_PHOTO 86636"/>
          <p:cNvPicPr/>
          <p:nvPr/>
        </p:nvPicPr>
        <p:blipFill rotWithShape="1">
          <a:blip r:embed="rId1"/>
          <a:srcRect l="13823"/>
          <a:stretch>
            <a:fillRect/>
          </a:stretch>
        </p:blipFill>
        <p:spPr>
          <a:xfrm>
            <a:off x="1142791" y="685890"/>
            <a:ext cx="5581830" cy="6477180"/>
          </a:xfrm>
          <a:prstGeom prst="rect">
            <a:avLst/>
          </a:prstGeom>
          <a:ln w="0">
            <a:noFill/>
          </a:ln>
        </p:spPr>
      </p:pic>
      <p:pic>
        <p:nvPicPr>
          <p:cNvPr id="219" name="BRAND_LOGO_86636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20" name="Прямоугольник 219"/>
          <p:cNvSpPr/>
          <p:nvPr/>
        </p:nvSpPr>
        <p:spPr>
          <a:xfrm>
            <a:off x="9906120" y="1905120"/>
            <a:ext cx="957240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Пляжное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полотенце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Vinga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Lounge,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	80х160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см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21" name="Прямоугольник 220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8055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9906120" y="3657960"/>
            <a:ext cx="9572400" cy="30015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зеленый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хлопок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160 x 80 x 0.4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0.66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1154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Хлопковое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пляжное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полотенце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карманом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шезлонга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Наслаждайтесь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вашим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отдыхом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полотенце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будет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надежно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закреплено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Произведено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Индии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100%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органического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хлопка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Плотность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ткани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450 г/м².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pic>
        <p:nvPicPr>
          <p:cNvPr id="15" name="MAIN_PHOTO 86637"/>
          <p:cNvPicPr/>
          <p:nvPr/>
        </p:nvPicPr>
        <p:blipFill rotWithShape="1">
          <a:blip r:embed="rId3"/>
          <a:srcRect l="26187" r="19238"/>
          <a:stretch>
            <a:fillRect/>
          </a:stretch>
        </p:blipFill>
        <p:spPr>
          <a:xfrm>
            <a:off x="5477087" y="3353040"/>
            <a:ext cx="3647864" cy="6684152"/>
          </a:xfrm>
          <a:prstGeom prst="rect">
            <a:avLst/>
          </a:prstGeom>
          <a:ln w="0"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9906120" y="6773577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5 660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5 500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MAIN_PHOTO 86639"/>
          <p:cNvPicPr/>
          <p:nvPr/>
        </p:nvPicPr>
        <p:blipFill rotWithShape="1">
          <a:blip r:embed="rId1"/>
          <a:srcRect b="15185"/>
          <a:stretch>
            <a:fillRect/>
          </a:stretch>
        </p:blipFill>
        <p:spPr>
          <a:xfrm>
            <a:off x="14449500" y="7161017"/>
            <a:ext cx="4891012" cy="4148332"/>
          </a:xfrm>
          <a:prstGeom prst="rect">
            <a:avLst/>
          </a:prstGeom>
          <a:ln w="0">
            <a:noFill/>
          </a:ln>
        </p:spPr>
      </p:pic>
      <p:pic>
        <p:nvPicPr>
          <p:cNvPr id="251" name="BRAND_LOGO_86639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52" name="Прямоугольник 251"/>
          <p:cNvSpPr/>
          <p:nvPr/>
        </p:nvSpPr>
        <p:spPr>
          <a:xfrm>
            <a:off x="9906120" y="1905120"/>
            <a:ext cx="9572400" cy="12064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Накидка Ukiyo Yumiko из переработанного хлопка AWARE™, 100x180 см</a:t>
            </a:r>
            <a:endParaRPr lang="en-US" sz="34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P453.799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9906120" y="3657960"/>
            <a:ext cx="9572400" cy="42337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розовый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хлопок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хлопок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180 x 100 x 2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0.48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1259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Мягкая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шелковистая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прочная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хорошо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впитывающая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влагу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о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накидке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Yumiko.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Универсальная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накидка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быстро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сохнет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станет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отличным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подарком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использовать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полотенце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взять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собой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пикник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прогулку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качестве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пледа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захотите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присесть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Также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успешно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справляется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ролью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детского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одеяла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коврика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йоги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даже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скатерти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своим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размерам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свойствам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накидка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действительно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мультифункциональна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просто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носить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собой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а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сложенном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виде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компактна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занимает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места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906120" y="7891683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ru-RU" sz="320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3 375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3 160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14338" name="Picture 2" descr="https://12twelve.ru/upload/image/P453.799__M_4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4" b="4169"/>
          <a:stretch>
            <a:fillRect/>
          </a:stretch>
        </p:blipFill>
        <p:spPr bwMode="auto">
          <a:xfrm>
            <a:off x="0" y="-7620"/>
            <a:ext cx="9498806" cy="1131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9498806" y="0"/>
            <a:ext cx="64340" cy="1130935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BRAND_LOGO_86618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50" name="Прямоугольник 49"/>
          <p:cNvSpPr/>
          <p:nvPr/>
        </p:nvSpPr>
        <p:spPr>
          <a:xfrm>
            <a:off x="9906120" y="1905120"/>
            <a:ext cx="9572400" cy="8156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Винный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набор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сомелье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Vino, 3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предмета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9906120" y="266688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P911.072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9906120" y="3238560"/>
            <a:ext cx="9410580" cy="30026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серебряный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нержавеющая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сталь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углеродистая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сталь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12 x 2.2 x 1.2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0.174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95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120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нужно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подачи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ваших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любимых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вин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собрано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наборе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комплект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входят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профессиональный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штопор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обрезатель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фольги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кольцо-каплеуловитель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Набор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упакован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красивую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подарочную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коробку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98806" y="0"/>
            <a:ext cx="64340" cy="1130935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Прямоугольник 8"/>
          <p:cNvSpPr/>
          <p:nvPr/>
        </p:nvSpPr>
        <p:spPr>
          <a:xfrm>
            <a:off x="9906120" y="6375923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1 190 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1 030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2052" name="Picture 4" descr="https://12twelve.ru/upload/image/p911.072__p_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0" y="6514229"/>
            <a:ext cx="4238520" cy="423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12twelve.ru/upload/image/p911.072__m_4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1"/>
          <a:stretch>
            <a:fillRect/>
          </a:stretch>
        </p:blipFill>
        <p:spPr bwMode="auto">
          <a:xfrm>
            <a:off x="-58058" y="0"/>
            <a:ext cx="9556863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Прямоугольник 289"/>
          <p:cNvSpPr/>
          <p:nvPr/>
        </p:nvSpPr>
        <p:spPr>
          <a:xfrm>
            <a:off x="0" y="0"/>
            <a:ext cx="20097360" cy="1130580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Прямоугольник 290"/>
          <p:cNvSpPr/>
          <p:nvPr/>
        </p:nvSpPr>
        <p:spPr>
          <a:xfrm>
            <a:off x="952560" y="1905120"/>
            <a:ext cx="7029000" cy="17030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4800" b="1" strike="noStrike" spc="-1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Подписывайся</a:t>
            </a:r>
            <a:endParaRPr lang="en-US" sz="4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1200"/>
              </a:spcAft>
              <a:tabLst>
                <a:tab pos="0" algn="l"/>
              </a:tabLst>
            </a:pPr>
            <a:r>
              <a:rPr lang="en-US" sz="4800" b="1" strike="noStrike" spc="-1" dirty="0" err="1">
                <a:solidFill>
                  <a:srgbClr val="FFFFFF"/>
                </a:solidFill>
                <a:latin typeface="Trebuchet MS" panose="020B0603020202020204" pitchFamily="34" charset="0"/>
              </a:rPr>
              <a:t>на</a:t>
            </a:r>
            <a:r>
              <a:rPr lang="en-US" sz="4800" b="1" strike="noStrike" spc="-1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en-US" sz="4800" b="1" strike="noStrike" spc="-1" dirty="0" err="1">
                <a:solidFill>
                  <a:srgbClr val="FFFFFF"/>
                </a:solidFill>
                <a:latin typeface="Trebuchet MS" panose="020B0603020202020204" pitchFamily="34" charset="0"/>
              </a:rPr>
              <a:t>наш</a:t>
            </a:r>
            <a:r>
              <a:rPr lang="en-US" sz="4800" b="1" strike="noStrike" spc="-1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en-US" sz="4800" b="1" strike="noStrike" spc="-1" dirty="0" err="1">
                <a:solidFill>
                  <a:srgbClr val="FFFFFF"/>
                </a:solidFill>
                <a:latin typeface="Trebuchet MS" panose="020B0603020202020204" pitchFamily="34" charset="0"/>
              </a:rPr>
              <a:t>tg-канал</a:t>
            </a:r>
            <a:r>
              <a:rPr lang="en-US" sz="4800" b="1" strike="noStrike" spc="-1" dirty="0">
                <a:solidFill>
                  <a:srgbClr val="FFFFFF"/>
                </a:solidFill>
                <a:latin typeface="Trebuchet MS" panose="020B0603020202020204" pitchFamily="34" charset="0"/>
              </a:rPr>
              <a:t>!</a:t>
            </a:r>
            <a:endParaRPr lang="en-US" sz="4800" b="0" strike="noStrike" spc="-1" dirty="0">
              <a:latin typeface="Trebuchet MS" panose="020B0603020202020204" pitchFamily="34" charset="0"/>
            </a:endParaRPr>
          </a:p>
        </p:txBody>
      </p:sp>
      <p:pic>
        <p:nvPicPr>
          <p:cNvPr id="292" name="Logo Slide 3"/>
          <p:cNvPicPr/>
          <p:nvPr/>
        </p:nvPicPr>
        <p:blipFill>
          <a:blip r:embed="rId1"/>
          <a:stretch>
            <a:fillRect/>
          </a:stretch>
        </p:blipFill>
        <p:spPr>
          <a:xfrm>
            <a:off x="952560" y="9686880"/>
            <a:ext cx="2666520" cy="666360"/>
          </a:xfrm>
          <a:prstGeom prst="rect">
            <a:avLst/>
          </a:prstGeom>
          <a:ln w="0">
            <a:noFill/>
          </a:ln>
        </p:spPr>
      </p:pic>
      <p:pic>
        <p:nvPicPr>
          <p:cNvPr id="293" name="QR Slide 3"/>
          <p:cNvPicPr/>
          <p:nvPr/>
        </p:nvPicPr>
        <p:blipFill>
          <a:blip r:embed="rId2"/>
          <a:stretch>
            <a:fillRect/>
          </a:stretch>
        </p:blipFill>
        <p:spPr>
          <a:xfrm>
            <a:off x="952560" y="3809880"/>
            <a:ext cx="3333240" cy="3333240"/>
          </a:xfrm>
          <a:prstGeom prst="rect">
            <a:avLst/>
          </a:prstGeom>
          <a:ln w="0">
            <a:noFill/>
          </a:ln>
        </p:spPr>
      </p:pic>
      <p:pic>
        <p:nvPicPr>
          <p:cNvPr id="294" name="Cover Image Slid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019320" y="0"/>
            <a:ext cx="17078040" cy="11305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BRAND_LOGO_86622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68" name="Прямоугольник 67"/>
          <p:cNvSpPr/>
          <p:nvPr/>
        </p:nvSpPr>
        <p:spPr>
          <a:xfrm>
            <a:off x="9906120" y="1905120"/>
            <a:ext cx="9572400" cy="8463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Рюкзак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XD Design Soft Tote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9906120" y="2666880"/>
            <a:ext cx="9572400" cy="6481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P706.3025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0029960" y="360036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Прямоугольник 70"/>
          <p:cNvSpPr/>
          <p:nvPr/>
        </p:nvSpPr>
        <p:spPr>
          <a:xfrm>
            <a:off x="10010880" y="3619440"/>
            <a:ext cx="666360" cy="666360"/>
          </a:xfrm>
          <a:prstGeom prst="rect">
            <a:avLst/>
          </a:prstGeom>
          <a:solidFill>
            <a:srgbClr val="041C2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2" name="PREVIEW_32265_86622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73" name="Прямоугольник 72"/>
          <p:cNvSpPr/>
          <p:nvPr/>
        </p:nvSpPr>
        <p:spPr>
          <a:xfrm>
            <a:off x="10868040" y="361944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4" name="PREVIEW_32262_86622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75" name="Прямоугольник 74"/>
          <p:cNvSpPr/>
          <p:nvPr/>
        </p:nvSpPr>
        <p:spPr>
          <a:xfrm>
            <a:off x="11725200" y="3619440"/>
            <a:ext cx="666360" cy="666360"/>
          </a:xfrm>
          <a:prstGeom prst="rect">
            <a:avLst/>
          </a:prstGeom>
          <a:solidFill>
            <a:srgbClr val="3F607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6" name="PREVIEW_32263_86622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77" name="Прямоугольник 76"/>
          <p:cNvSpPr/>
          <p:nvPr/>
        </p:nvSpPr>
        <p:spPr>
          <a:xfrm>
            <a:off x="12582360" y="3619440"/>
            <a:ext cx="666360" cy="666360"/>
          </a:xfrm>
          <a:prstGeom prst="rect">
            <a:avLst/>
          </a:prstGeom>
          <a:solidFill>
            <a:srgbClr val="D9D9D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8" name="PREVIEW_32264_86622"/>
          <p:cNvPicPr/>
          <p:nvPr/>
        </p:nvPicPr>
        <p:blipFill>
          <a:blip r:embed="rId5"/>
          <a:stretch>
            <a:fillRect/>
          </a:stretch>
        </p:blipFill>
        <p:spPr>
          <a:xfrm>
            <a:off x="1262052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79" name="Прямоугольник 78"/>
          <p:cNvSpPr/>
          <p:nvPr/>
        </p:nvSpPr>
        <p:spPr>
          <a:xfrm>
            <a:off x="9906120" y="4381560"/>
            <a:ext cx="9572400" cy="44799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темно-синий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нейлон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пластик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29 x 14 x 41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0.99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2022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Рюкзак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Soft Tote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нидерландского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бренда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XD Design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создан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комфорта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повседневной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жизни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путешествиях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надежной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защите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краж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застежке-молнии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ваши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вещи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всегда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будут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безопасности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Продуман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мелочей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рюкзаке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предусмотрено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11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мест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хранения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чтобы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даже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небольшие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аксессуары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пришлось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долго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искать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Минималистичная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внешняя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отделка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выполнена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прочного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нейлона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подкладка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оснащена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уникальной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технологией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AWARE™,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подтверждает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подлинность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Изделие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42,64%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состоит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сырья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Объем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15 л.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Зарегистрированный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дизайн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®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906120" y="8938184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13 490 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10 999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498806" y="0"/>
            <a:ext cx="64340" cy="1130935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98" name="Picture 2" descr="https://12twelve.ru/upload/image/P706.3025__M_400__ed7f0f192cb94967a19480d320fe202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8" r="25166"/>
          <a:stretch>
            <a:fillRect/>
          </a:stretch>
        </p:blipFill>
        <p:spPr bwMode="auto">
          <a:xfrm>
            <a:off x="-19050" y="0"/>
            <a:ext cx="9517856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BRAND_LOGO_86641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75" name="Прямоугольник 274"/>
          <p:cNvSpPr/>
          <p:nvPr/>
        </p:nvSpPr>
        <p:spPr>
          <a:xfrm>
            <a:off x="9906120" y="1905120"/>
            <a:ext cx="9572400" cy="12588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Антикражный рюкзак Bobby Edge из rPET AWARE™, 16’’</a:t>
            </a:r>
            <a:endParaRPr lang="en-US" sz="36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276" name="Прямоугольник 275"/>
          <p:cNvSpPr/>
          <p:nvPr/>
        </p:nvSpPr>
        <p:spPr>
          <a:xfrm>
            <a:off x="9906120" y="304812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P706.2505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77" name="Прямоугольник 276"/>
          <p:cNvSpPr/>
          <p:nvPr/>
        </p:nvSpPr>
        <p:spPr>
          <a:xfrm>
            <a:off x="1002996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Прямоугольник 277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041C2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9" name="PREVIEW_26655_86641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80" name="Прямоугольник 279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1" name="PREVIEW_26652_86641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82" name="Прямоугольник 281"/>
          <p:cNvSpPr/>
          <p:nvPr/>
        </p:nvSpPr>
        <p:spPr>
          <a:xfrm>
            <a:off x="11725200" y="4000680"/>
            <a:ext cx="666360" cy="666360"/>
          </a:xfrm>
          <a:prstGeom prst="rect">
            <a:avLst/>
          </a:prstGeom>
          <a:solidFill>
            <a:srgbClr val="54585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3" name="PREVIEW_26653_86641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84" name="Прямоугольник 283"/>
          <p:cNvSpPr/>
          <p:nvPr/>
        </p:nvSpPr>
        <p:spPr>
          <a:xfrm>
            <a:off x="12582360" y="4000680"/>
            <a:ext cx="666360" cy="666360"/>
          </a:xfrm>
          <a:prstGeom prst="rect">
            <a:avLst/>
          </a:prstGeom>
          <a:solidFill>
            <a:srgbClr val="A5B2A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5" name="PREVIEW_26656_86641"/>
          <p:cNvPicPr/>
          <p:nvPr/>
        </p:nvPicPr>
        <p:blipFill>
          <a:blip r:embed="rId5"/>
          <a:stretch>
            <a:fillRect/>
          </a:stretch>
        </p:blipFill>
        <p:spPr>
          <a:xfrm>
            <a:off x="1262052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86" name="Прямоугольник 285"/>
          <p:cNvSpPr/>
          <p:nvPr/>
        </p:nvSpPr>
        <p:spPr>
          <a:xfrm>
            <a:off x="13439880" y="4000680"/>
            <a:ext cx="666360" cy="666360"/>
          </a:xfrm>
          <a:prstGeom prst="rect">
            <a:avLst/>
          </a:prstGeom>
          <a:solidFill>
            <a:srgbClr val="D3CEC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7" name="PREVIEW_26654_86641"/>
          <p:cNvPicPr/>
          <p:nvPr/>
        </p:nvPicPr>
        <p:blipFill>
          <a:blip r:embed="rId6"/>
          <a:stretch>
            <a:fillRect/>
          </a:stretch>
        </p:blipFill>
        <p:spPr>
          <a:xfrm>
            <a:off x="13478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88" name="Прямоугольник 287"/>
          <p:cNvSpPr/>
          <p:nvPr/>
        </p:nvSpPr>
        <p:spPr>
          <a:xfrm>
            <a:off x="9906120" y="4762440"/>
            <a:ext cx="9572400" cy="44799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темно-синий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пластик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полиуретан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30 x 17 x 44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1.68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27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2719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рюкзаке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Bobby Edge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идеально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сочетаются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современный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дизайн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комфорт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безопасность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подойдет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повседневного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использования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поездок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ассортимент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цветов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позволит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выбрать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подходящий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женщин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мужчин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Конструкция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рюкзака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прочная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хорошо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держит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форму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Водоотталкивающая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внешняя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поверхность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водонепроницаемая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молния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надежно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защитят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вещи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дождя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снега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Внутри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одно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основное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отделение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продуманной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системой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организации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вещей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Множество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карманов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позволит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взять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собой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может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понадобиться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путешествии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без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обойтись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каждый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498806" y="0"/>
            <a:ext cx="64340" cy="1130935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Прямоугольник 19"/>
          <p:cNvSpPr/>
          <p:nvPr/>
        </p:nvSpPr>
        <p:spPr>
          <a:xfrm>
            <a:off x="9906120" y="9396628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17 670 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16 390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" b="12011"/>
          <a:stretch>
            <a:fillRect/>
          </a:stretch>
        </p:blipFill>
        <p:spPr>
          <a:xfrm>
            <a:off x="-21692" y="0"/>
            <a:ext cx="9520498" cy="11315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BRAND_LOGO_86621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62" name="Прямоугольник 61"/>
          <p:cNvSpPr/>
          <p:nvPr/>
        </p:nvSpPr>
        <p:spPr>
          <a:xfrm>
            <a:off x="9906120" y="1905120"/>
            <a:ext cx="8248530" cy="12588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Обложка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для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паспорта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Travelfinder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с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технологией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Find My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9906120" y="304812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P301.5601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9906120" y="3619440"/>
            <a:ext cx="9572400" cy="54648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черный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полиэстер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10 x 1.9 x 14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0.175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3761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Больше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никаких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потерянных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документов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!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Просто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подключите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обложку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паспорта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встроенной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технологией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Find My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приложении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Apple Find My —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готово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!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предупредит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вас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если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случайно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оставите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паспорт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отправив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уведомление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смартфон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Все-таки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потеряли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паспорт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?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Без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проблем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отследите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миру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помощью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Apple Find My.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Когда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окажетесь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рядом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активируйте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звуковой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сигнал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чтобы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точно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определить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местоположение.Устройство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оснащено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долговечной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перезаряжаемой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батареей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Просто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поместите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беспроводную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док-станцию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час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зарядки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обеспечит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работу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6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месяцев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!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нужно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менять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батарейки.Обложка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полиэстера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RCS.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Содержание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11%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общего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веса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Сертификация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RCS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гарантирует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полностью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проверенную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цепочку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поставок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Поставляется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упаковке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FSC® Mix.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98806" y="0"/>
            <a:ext cx="64340" cy="1130935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Прямоугольник 8"/>
          <p:cNvSpPr/>
          <p:nvPr/>
        </p:nvSpPr>
        <p:spPr>
          <a:xfrm>
            <a:off x="9915810" y="9156697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5 560 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4 999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0" name="Picture 2" descr="https://12twelve.ru/upload/image/P301.5601__M_400__c50c7fd3a5bd4719a8a4b7c7845614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5" b="2573"/>
          <a:stretch>
            <a:fillRect/>
          </a:stretch>
        </p:blipFill>
        <p:spPr bwMode="auto">
          <a:xfrm>
            <a:off x="0" y="0"/>
            <a:ext cx="9498806" cy="113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BRAND_LOGO_86638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46" name="Прямоугольник 245"/>
          <p:cNvSpPr/>
          <p:nvPr/>
        </p:nvSpPr>
        <p:spPr>
          <a:xfrm>
            <a:off x="9906120" y="1905120"/>
            <a:ext cx="957240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Картхолдер Seekcard с технологией Find My</a:t>
            </a:r>
            <a:endParaRPr lang="en-US" sz="36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P301.5901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906120" y="3619440"/>
            <a:ext cx="9572400" cy="57092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черный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полиэстер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7.1 x 1.6 x 9.6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0.151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2257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Никогда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больше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теряйте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кошелек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!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Просто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подключите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Seekcard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встроенной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технологией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Find My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приложении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Apple Find My —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готово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!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Seekcard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предупредит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вас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если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случайно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оставите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кошелек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отправив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уведомление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смартфон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Все-таки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потеряли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кошелек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?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Без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проблем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отследите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любой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точке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мира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помощью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Apple Find My.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Когда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окажетесь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рядом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активируйте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звуковой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сигнал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чтобы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точно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определить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местоположение.Seekcard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оснащен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долговечной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перезаряжаемой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батареей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Просто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поместите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беспроводную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док-станцию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час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зарядки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обеспечит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работу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6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месяцев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!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нужно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менять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батарейки.Металлический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держатель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вмещает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3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рядом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место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дополнительных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Картхолдер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полиэстера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RCS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алюминия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Содержание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6%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общего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веса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Сертификация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RCS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гарантирует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полностью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проверенную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цепочку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поставок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Поставляется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упаковке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FSC® Mix.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906120" y="9576712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ru-RU" sz="320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7 390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6 700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19458" name="Picture 2" descr="https://12twelve.ru/upload/image/P301.5901__M_401__fb31a17287d14080a2d4fee4934d477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1"/>
          <a:stretch>
            <a:fillRect/>
          </a:stretch>
        </p:blipFill>
        <p:spPr bwMode="auto">
          <a:xfrm>
            <a:off x="-26194" y="-19050"/>
            <a:ext cx="9525000" cy="1132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498806" y="0"/>
            <a:ext cx="64340" cy="1130935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BRAND_LOGO_86628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32" name="Прямоугольник 131"/>
          <p:cNvSpPr/>
          <p:nvPr/>
        </p:nvSpPr>
        <p:spPr>
          <a:xfrm>
            <a:off x="9906120" y="1905120"/>
            <a:ext cx="957240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Герметичная бутылка с металлической крышкой</a:t>
            </a:r>
            <a:endParaRPr lang="en-US" sz="36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P433.440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25374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5" name="PREVIEW_10416_86628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36" name="Прямоугольник 135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7" name="PREVIEW_10417_86628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38" name="Прямоугольник 137"/>
          <p:cNvSpPr/>
          <p:nvPr/>
        </p:nvSpPr>
        <p:spPr>
          <a:xfrm>
            <a:off x="11725200" y="4000680"/>
            <a:ext cx="666360" cy="666360"/>
          </a:xfrm>
          <a:prstGeom prst="rect">
            <a:avLst/>
          </a:prstGeom>
          <a:solidFill>
            <a:srgbClr val="43695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9" name="PREVIEW_10419_86628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40" name="Прямоугольник 139"/>
          <p:cNvSpPr/>
          <p:nvPr/>
        </p:nvSpPr>
        <p:spPr>
          <a:xfrm>
            <a:off x="1260144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Прямоугольник 140"/>
          <p:cNvSpPr/>
          <p:nvPr/>
        </p:nvSpPr>
        <p:spPr>
          <a:xfrm>
            <a:off x="12582360" y="4000680"/>
            <a:ext cx="666360" cy="666360"/>
          </a:xfrm>
          <a:prstGeom prst="rect">
            <a:avLst/>
          </a:prstGeom>
          <a:solidFill>
            <a:srgbClr val="F2F3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2" name="PREVIEW_10418_86628"/>
          <p:cNvPicPr/>
          <p:nvPr/>
        </p:nvPicPr>
        <p:blipFill>
          <a:blip r:embed="rId5"/>
          <a:stretch>
            <a:fillRect/>
          </a:stretch>
        </p:blipFill>
        <p:spPr>
          <a:xfrm>
            <a:off x="1262052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43" name="Прямоугольник 142"/>
          <p:cNvSpPr/>
          <p:nvPr/>
        </p:nvSpPr>
        <p:spPr>
          <a:xfrm>
            <a:off x="9906120" y="4762440"/>
            <a:ext cx="8724780" cy="293670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прозрачный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PETG,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нержавеющая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сталь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0.139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59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2111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герметичная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бутылка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сочетает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себе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стиль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функциональность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объему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620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мл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утолите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жажду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течение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дня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Красивая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металлическая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крышка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Подходит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только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холодных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напитков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содержит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BPA.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906120" y="8106678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990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794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17410" name="Picture 2" descr="https://12twelve.ru/upload/image/p433.447__g_3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35" y="1523880"/>
            <a:ext cx="9597905" cy="95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BRAND_LOGO_86625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83" name="Прямоугольник 82"/>
          <p:cNvSpPr/>
          <p:nvPr/>
        </p:nvSpPr>
        <p:spPr>
          <a:xfrm>
            <a:off x="9906120" y="1905120"/>
            <a:ext cx="957240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Термобутылка Impact из переработанной нержавеющей стали RCS, 500 мл</a:t>
            </a:r>
            <a:endParaRPr lang="en-US" sz="36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P435.706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3A435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6" name="PREVIEW_19628_86625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87" name="Прямоугольник 86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8" name="PREVIEW_19625_86625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89" name="Прямоугольник 88"/>
          <p:cNvSpPr/>
          <p:nvPr/>
        </p:nvSpPr>
        <p:spPr>
          <a:xfrm>
            <a:off x="11725200" y="4000680"/>
            <a:ext cx="666360" cy="666360"/>
          </a:xfrm>
          <a:prstGeom prst="rect">
            <a:avLst/>
          </a:prstGeom>
          <a:solidFill>
            <a:srgbClr val="54585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0" name="PREVIEW_19626_86625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91" name="Прямоугольник 90"/>
          <p:cNvSpPr/>
          <p:nvPr/>
        </p:nvSpPr>
        <p:spPr>
          <a:xfrm>
            <a:off x="12582360" y="4000680"/>
            <a:ext cx="666360" cy="666360"/>
          </a:xfrm>
          <a:prstGeom prst="rect">
            <a:avLst/>
          </a:prstGeom>
          <a:solidFill>
            <a:srgbClr val="5E746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2" name="PREVIEW_25195_86625"/>
          <p:cNvPicPr/>
          <p:nvPr/>
        </p:nvPicPr>
        <p:blipFill>
          <a:blip r:embed="rId5"/>
          <a:stretch>
            <a:fillRect/>
          </a:stretch>
        </p:blipFill>
        <p:spPr>
          <a:xfrm>
            <a:off x="1262052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93" name="Прямоугольник 92"/>
          <p:cNvSpPr/>
          <p:nvPr/>
        </p:nvSpPr>
        <p:spPr>
          <a:xfrm>
            <a:off x="13439880" y="4000680"/>
            <a:ext cx="666360" cy="666360"/>
          </a:xfrm>
          <a:prstGeom prst="rect">
            <a:avLst/>
          </a:prstGeom>
          <a:solidFill>
            <a:srgbClr val="8C8B8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4" name="PREVIEW_19624_86625"/>
          <p:cNvPicPr/>
          <p:nvPr/>
        </p:nvPicPr>
        <p:blipFill>
          <a:blip r:embed="rId6"/>
          <a:stretch>
            <a:fillRect/>
          </a:stretch>
        </p:blipFill>
        <p:spPr>
          <a:xfrm>
            <a:off x="13478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95" name="Прямоугольник 94"/>
          <p:cNvSpPr/>
          <p:nvPr/>
        </p:nvSpPr>
        <p:spPr>
          <a:xfrm>
            <a:off x="14297040" y="4000680"/>
            <a:ext cx="666360" cy="666360"/>
          </a:xfrm>
          <a:prstGeom prst="rect">
            <a:avLst/>
          </a:prstGeom>
          <a:solidFill>
            <a:srgbClr val="A7BCD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6" name="PREVIEW_25196_86625"/>
          <p:cNvPicPr/>
          <p:nvPr/>
        </p:nvPicPr>
        <p:blipFill>
          <a:blip r:embed="rId7"/>
          <a:stretch>
            <a:fillRect/>
          </a:stretch>
        </p:blipFill>
        <p:spPr>
          <a:xfrm>
            <a:off x="14335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97" name="Прямоугольник 96"/>
          <p:cNvSpPr/>
          <p:nvPr/>
        </p:nvSpPr>
        <p:spPr>
          <a:xfrm>
            <a:off x="15058500" y="3981779"/>
            <a:ext cx="666360" cy="666360"/>
          </a:xfrm>
          <a:prstGeom prst="rect">
            <a:avLst/>
          </a:prstGeom>
          <a:solidFill>
            <a:srgbClr val="A8735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8" name="PREVIEW_19629_86625"/>
          <p:cNvPicPr/>
          <p:nvPr/>
        </p:nvPicPr>
        <p:blipFill>
          <a:blip r:embed="rId8"/>
          <a:stretch>
            <a:fillRect/>
          </a:stretch>
        </p:blipFill>
        <p:spPr>
          <a:xfrm>
            <a:off x="15096660" y="3981779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99" name="Прямоугольник 98"/>
          <p:cNvSpPr/>
          <p:nvPr/>
        </p:nvSpPr>
        <p:spPr>
          <a:xfrm>
            <a:off x="15934740" y="3962699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Прямоугольник 99"/>
          <p:cNvSpPr/>
          <p:nvPr/>
        </p:nvSpPr>
        <p:spPr>
          <a:xfrm>
            <a:off x="15915660" y="3981779"/>
            <a:ext cx="666360" cy="666360"/>
          </a:xfrm>
          <a:prstGeom prst="rect">
            <a:avLst/>
          </a:prstGeom>
          <a:solidFill>
            <a:srgbClr val="EFDB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1" name="PREVIEW_25231_86625"/>
          <p:cNvPicPr/>
          <p:nvPr/>
        </p:nvPicPr>
        <p:blipFill>
          <a:blip r:embed="rId9"/>
          <a:stretch>
            <a:fillRect/>
          </a:stretch>
        </p:blipFill>
        <p:spPr>
          <a:xfrm>
            <a:off x="15953820" y="3981779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02" name="Прямоугольник 101"/>
          <p:cNvSpPr/>
          <p:nvPr/>
        </p:nvSpPr>
        <p:spPr>
          <a:xfrm>
            <a:off x="16772820" y="3981779"/>
            <a:ext cx="666360" cy="666360"/>
          </a:xfrm>
          <a:prstGeom prst="rect">
            <a:avLst/>
          </a:prstGeom>
          <a:solidFill>
            <a:srgbClr val="F2F3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3" name="PREVIEW_19627_86625"/>
          <p:cNvPicPr/>
          <p:nvPr/>
        </p:nvPicPr>
        <p:blipFill>
          <a:blip r:embed="rId10"/>
          <a:stretch>
            <a:fillRect/>
          </a:stretch>
        </p:blipFill>
        <p:spPr>
          <a:xfrm>
            <a:off x="16810980" y="3981779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04" name="Прямоугольник 103"/>
          <p:cNvSpPr/>
          <p:nvPr/>
        </p:nvSpPr>
        <p:spPr>
          <a:xfrm>
            <a:off x="9906120" y="4648139"/>
            <a:ext cx="9572400" cy="46602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золотой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переработанная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нержавеющая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сталь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0.291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1104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Термобутылка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Impact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станет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надежным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эффектным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функциональным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спутником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куда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отправились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Широкий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ассортимент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цветов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позволит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подобрать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бутылку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вкусу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подчеркнуть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свою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индивидуальность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Двойные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стенки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нержавеющей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сохраняют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температуру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напитка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долгое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время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горячим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часов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холодным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15.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Металлическая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крышка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даст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напитку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пролиться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поэтому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бутылку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можно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носить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сумке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переживать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сохранность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вещей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содержит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BPA.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Упаковано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крафтовую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коробку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FSC®.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Содержание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вторичных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80%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общего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веса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имеют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сертификат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RCS,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гарантирует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контроль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цепочки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поставок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010880" y="9620526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ru-RU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2 100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 730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11266" name="Picture 2" descr="https://12twelve.ru/upload/image/P435.706__M_400__f29174dee3344bbaa73bbe177b04012a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9" r="-2" b="9734"/>
          <a:stretch>
            <a:fillRect/>
          </a:stretch>
        </p:blipFill>
        <p:spPr bwMode="auto">
          <a:xfrm>
            <a:off x="0" y="1"/>
            <a:ext cx="9505050" cy="113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9498806" y="0"/>
            <a:ext cx="64340" cy="1130935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BRAND_LOGO_86632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85" name="Прямоугольник 184"/>
          <p:cNvSpPr/>
          <p:nvPr/>
        </p:nvSpPr>
        <p:spPr>
          <a:xfrm>
            <a:off x="9906120" y="1905120"/>
            <a:ext cx="904863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Керамическая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кружка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Ceramic Luxe, 490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мл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P437.2225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1002996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Прямоугольник 187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14213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9" name="PREVIEW_32534_86632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90" name="Прямоугольник 189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1" name="PREVIEW_32530_86632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92" name="Прямоугольник 191"/>
          <p:cNvSpPr/>
          <p:nvPr/>
        </p:nvSpPr>
        <p:spPr>
          <a:xfrm>
            <a:off x="11725200" y="4000680"/>
            <a:ext cx="666360" cy="666360"/>
          </a:xfrm>
          <a:prstGeom prst="rect">
            <a:avLst/>
          </a:prstGeom>
          <a:solidFill>
            <a:srgbClr val="A2242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3" name="PREVIEW_32532_86632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94" name="Прямоугольник 193"/>
          <p:cNvSpPr/>
          <p:nvPr/>
        </p:nvSpPr>
        <p:spPr>
          <a:xfrm>
            <a:off x="12582360" y="4000680"/>
            <a:ext cx="666360" cy="666360"/>
          </a:xfrm>
          <a:prstGeom prst="rect">
            <a:avLst/>
          </a:prstGeom>
          <a:solidFill>
            <a:srgbClr val="DDD1C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5" name="PREVIEW_32533_86632"/>
          <p:cNvPicPr/>
          <p:nvPr/>
        </p:nvPicPr>
        <p:blipFill>
          <a:blip r:embed="rId5"/>
          <a:stretch>
            <a:fillRect/>
          </a:stretch>
        </p:blipFill>
        <p:spPr>
          <a:xfrm>
            <a:off x="1262052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96" name="Прямоугольник 195"/>
          <p:cNvSpPr/>
          <p:nvPr/>
        </p:nvSpPr>
        <p:spPr>
          <a:xfrm>
            <a:off x="13439880" y="4000680"/>
            <a:ext cx="666360" cy="666360"/>
          </a:xfrm>
          <a:prstGeom prst="rect">
            <a:avLst/>
          </a:prstGeom>
          <a:solidFill>
            <a:srgbClr val="F2F3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7" name="PREVIEW_32531_86632"/>
          <p:cNvPicPr/>
          <p:nvPr/>
        </p:nvPicPr>
        <p:blipFill>
          <a:blip r:embed="rId6"/>
          <a:stretch>
            <a:fillRect/>
          </a:stretch>
        </p:blipFill>
        <p:spPr>
          <a:xfrm>
            <a:off x="13478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98" name="Прямоугольник 197"/>
          <p:cNvSpPr/>
          <p:nvPr/>
        </p:nvSpPr>
        <p:spPr>
          <a:xfrm>
            <a:off x="9906120" y="4762440"/>
            <a:ext cx="9572400" cy="4414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темно-синий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керамика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полипропилен</a:t>
            </a:r>
            <a:endParaRPr lang="en-US" sz="2000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0.561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6894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Самая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популярная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модель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кружки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теперь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керамическом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исполнении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–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долговечности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комфорта.Ключевые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особенности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:•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увеличенный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объем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490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мл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–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идеально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любимых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напитков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;•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удобная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ручка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–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обеспечивает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комфортный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захват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;•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высококачественная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керамика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–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прочность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долгий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срок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службы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;•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мыть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посудомоечной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машине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(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соответствует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стандарту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EN12875-1 –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менее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125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циклов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мойки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даже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брендированием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сделанным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европейском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производстве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печати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);•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универсальность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–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подходит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большинства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методов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брендирования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;•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подарочная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упаковка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–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отличный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вариант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презента.Идеальный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выбор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дома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офиса.Объем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490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мл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906120" y="9564926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ru-RU" sz="320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1 568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 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1 540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15362" name="Picture 2" descr="https://12twelve.ru/upload/image/P437.2225__P_500__2b0b1439323646c9ac9a6f8f11e3486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40" y="1167928"/>
            <a:ext cx="9163170" cy="916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14584</Words>
  <Application>WPS Presentation</Application>
  <PresentationFormat>Произвольный</PresentationFormat>
  <Paragraphs>279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Arial</vt:lpstr>
      <vt:lpstr>SimSun</vt:lpstr>
      <vt:lpstr>Wingdings</vt:lpstr>
      <vt:lpstr>Calibri</vt:lpstr>
      <vt:lpstr>Symbol</vt:lpstr>
      <vt:lpstr>Arial</vt:lpstr>
      <vt:lpstr>Trebuchet MS</vt:lpstr>
      <vt:lpstr>Microsoft YaHei</vt:lpstr>
      <vt:lpstr>Arial Unicode MS</vt:lpstr>
      <vt:lpstr>DejaVu Sans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Анастасия С</cp:lastModifiedBy>
  <cp:revision>35</cp:revision>
  <dcterms:created xsi:type="dcterms:W3CDTF">2025-10-31T09:17:00Z</dcterms:created>
  <dcterms:modified xsi:type="dcterms:W3CDTF">2026-01-30T07:38:37Z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es">
    <vt:r8>24</vt:r8>
  </property>
  <property fmtid="{D5CDD505-2E9C-101B-9397-08002B2CF9AE}" pid="3" name="ICV">
    <vt:lpwstr>DB8884BB7B7E4F8180381391DACB90CF_13</vt:lpwstr>
  </property>
  <property fmtid="{D5CDD505-2E9C-101B-9397-08002B2CF9AE}" pid="4" name="KSOProductBuildVer">
    <vt:lpwstr>1049-12.2.0.23196</vt:lpwstr>
  </property>
</Properties>
</file>