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84" r:id="rId4"/>
    <p:sldId id="261" r:id="rId5"/>
    <p:sldId id="257" r:id="rId6"/>
    <p:sldId id="279" r:id="rId7"/>
    <p:sldId id="264" r:id="rId8"/>
    <p:sldId id="258" r:id="rId9"/>
    <p:sldId id="260" r:id="rId10"/>
    <p:sldId id="262" r:id="rId11"/>
    <p:sldId id="266" r:id="rId12"/>
    <p:sldId id="278" r:id="rId13"/>
    <p:sldId id="265" r:id="rId14"/>
    <p:sldId id="273" r:id="rId15"/>
    <p:sldId id="281" r:id="rId16"/>
    <p:sldId id="263" r:id="rId17"/>
    <p:sldId id="259" r:id="rId18"/>
    <p:sldId id="272" r:id="rId19"/>
    <p:sldId id="276" r:id="rId20"/>
    <p:sldId id="267" r:id="rId21"/>
    <p:sldId id="269" r:id="rId22"/>
    <p:sldId id="271" r:id="rId23"/>
    <p:sldId id="274" r:id="rId24"/>
    <p:sldId id="283" r:id="rId25"/>
  </p:sldIdLst>
  <p:sldSz cx="20104100" cy="11309350"/>
  <p:notesSz cx="7559675" cy="1069149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651" userDrawn="1">
          <p15:clr>
            <a:srgbClr val="A4A3A4"/>
          </p15:clr>
        </p15:guide>
        <p15:guide id="2" pos="669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61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89" autoAdjust="0"/>
    <p:restoredTop sz="96163" autoAdjust="0"/>
  </p:normalViewPr>
  <p:slideViewPr>
    <p:cSldViewPr snapToGrid="0" showGuides="1">
      <p:cViewPr varScale="1">
        <p:scale>
          <a:sx n="68" d="100"/>
          <a:sy n="68" d="100"/>
        </p:scale>
        <p:origin x="420" y="72"/>
      </p:cViewPr>
      <p:guideLst>
        <p:guide orient="horz" pos="4651"/>
        <p:guide pos="669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1809324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1005120" y="6072480"/>
            <a:ext cx="1809324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882936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10276200" y="2646360"/>
            <a:ext cx="882936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1005120" y="6072480"/>
            <a:ext cx="882936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10276200" y="6072480"/>
            <a:ext cx="882936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582588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7122600" y="2646360"/>
            <a:ext cx="582588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13240080" y="2646360"/>
            <a:ext cx="582588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1005120" y="6072480"/>
            <a:ext cx="582588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7122600" y="6072480"/>
            <a:ext cx="582588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13240080" y="6072480"/>
            <a:ext cx="582588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1005120" y="2646360"/>
            <a:ext cx="18093240" cy="6558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18093240" cy="6558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8829360" cy="6558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10276200" y="2646360"/>
            <a:ext cx="8829360" cy="6558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1005120" y="451080"/>
            <a:ext cx="18093240" cy="8753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882936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10276200" y="2646360"/>
            <a:ext cx="8829360" cy="6558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1005120" y="6072480"/>
            <a:ext cx="882936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8829360" cy="6558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10276200" y="2646360"/>
            <a:ext cx="882936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10276200" y="6072480"/>
            <a:ext cx="882936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882936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10276200" y="2646360"/>
            <a:ext cx="882936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1005120" y="6072480"/>
            <a:ext cx="1809324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fr-FR" sz="1800" b="0" strike="noStrike" spc="-1">
                <a:solidFill>
                  <a:srgbClr val="000000"/>
                </a:solidFill>
                <a:latin typeface="Calibri" panose="020F0502020204030204"/>
              </a:rPr>
              <a:t>Click to edit the title text format</a:t>
            </a:r>
            <a:endParaRPr lang="fr-FR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18093240" cy="6558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1800" indent="-323850" algn="ctr">
              <a:spcBef>
                <a:spcPts val="141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fr-FR" sz="3200" b="0" strike="noStrike" spc="-1">
                <a:solidFill>
                  <a:srgbClr val="000000"/>
                </a:solidFill>
                <a:latin typeface="Calibri" panose="020F0502020204030204"/>
              </a:rPr>
              <a:t>Click to edit the outline text format</a:t>
            </a: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  <a:p>
            <a:pPr marL="864235" lvl="1" indent="-323850">
              <a:spcBef>
                <a:spcPts val="113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 panose="020F0502020204030204"/>
              </a:rPr>
              <a:t>Second Outline Level</a:t>
            </a:r>
            <a:endParaRPr lang="fr-FR" sz="1800" b="0" strike="noStrike" spc="-1">
              <a:solidFill>
                <a:srgbClr val="000000"/>
              </a:solidFill>
              <a:latin typeface="Calibri" panose="020F0502020204030204"/>
            </a:endParaRPr>
          </a:p>
          <a:p>
            <a:pPr marL="1296035" lvl="2" indent="-288290">
              <a:spcBef>
                <a:spcPts val="85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 panose="020F0502020204030204"/>
              </a:rPr>
              <a:t>Third Outline Level</a:t>
            </a:r>
            <a:endParaRPr lang="fr-FR" sz="1800" b="0" strike="noStrike" spc="-1">
              <a:solidFill>
                <a:srgbClr val="000000"/>
              </a:solidFill>
              <a:latin typeface="Calibri" panose="020F0502020204030204"/>
            </a:endParaRPr>
          </a:p>
          <a:p>
            <a:pPr marL="1727835" lvl="3" indent="-215900">
              <a:spcBef>
                <a:spcPts val="56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 panose="020F0502020204030204"/>
              </a:rPr>
              <a:t>Fourth Outline Level</a:t>
            </a:r>
            <a:endParaRPr lang="fr-FR" sz="1800" b="0" strike="noStrike" spc="-1">
              <a:solidFill>
                <a:srgbClr val="000000"/>
              </a:solidFill>
              <a:latin typeface="Calibri" panose="020F0502020204030204"/>
            </a:endParaRPr>
          </a:p>
          <a:p>
            <a:pPr marL="2160270" lvl="4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Calibri" panose="020F0502020204030204"/>
              </a:rPr>
              <a:t>Fifth Outline Level</a:t>
            </a:r>
            <a:endParaRPr lang="fr-FR" sz="2000" b="0" strike="noStrike" spc="-1">
              <a:solidFill>
                <a:srgbClr val="000000"/>
              </a:solidFill>
              <a:latin typeface="Calibri" panose="020F0502020204030204"/>
            </a:endParaRPr>
          </a:p>
          <a:p>
            <a:pPr marL="2592070" lvl="5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Calibri" panose="020F0502020204030204"/>
              </a:rPr>
              <a:t>Sixth Outline Level</a:t>
            </a:r>
            <a:endParaRPr lang="fr-FR" sz="2000" b="0" strike="noStrike" spc="-1">
              <a:solidFill>
                <a:srgbClr val="000000"/>
              </a:solidFill>
              <a:latin typeface="Calibri" panose="020F0502020204030204"/>
            </a:endParaRPr>
          </a:p>
          <a:p>
            <a:pPr marL="3023870" lvl="6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Calibri" panose="020F0502020204030204"/>
              </a:rPr>
              <a:t>Seventh Outline Level</a:t>
            </a:r>
            <a:endParaRPr lang="fr-FR" sz="20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3.jpeg"/><Relationship Id="rId2" Type="http://schemas.openxmlformats.org/officeDocument/2006/relationships/image" Target="../media/image7.png"/><Relationship Id="rId1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7.jpeg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1.png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1.png"/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7.jpeg"/><Relationship Id="rId2" Type="http://schemas.openxmlformats.org/officeDocument/2006/relationships/image" Target="../media/image5.png"/><Relationship Id="rId1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9.jpeg"/><Relationship Id="rId2" Type="http://schemas.openxmlformats.org/officeDocument/2006/relationships/image" Target="../media/image11.png"/><Relationship Id="rId1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2.jpeg"/><Relationship Id="rId3" Type="http://schemas.openxmlformats.org/officeDocument/2006/relationships/image" Target="../media/image11.png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4.jpeg"/><Relationship Id="rId2" Type="http://schemas.openxmlformats.org/officeDocument/2006/relationships/image" Target="../media/image11.png"/><Relationship Id="rId1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7.jpeg"/><Relationship Id="rId1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9.png"/><Relationship Id="rId1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jpe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1.png"/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3.jpeg"/><Relationship Id="rId2" Type="http://schemas.openxmlformats.org/officeDocument/2006/relationships/image" Target="../media/image5.png"/><Relationship Id="rId1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9.jpeg"/><Relationship Id="rId2" Type="http://schemas.openxmlformats.org/officeDocument/2006/relationships/image" Target="../media/image5.png"/><Relationship Id="rId1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1.jpeg"/><Relationship Id="rId2" Type="http://schemas.openxmlformats.org/officeDocument/2006/relationships/image" Target="../media/image5.png"/><Relationship Id="rId1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рямоугольник 37"/>
          <p:cNvSpPr/>
          <p:nvPr/>
        </p:nvSpPr>
        <p:spPr>
          <a:xfrm>
            <a:off x="0" y="0"/>
            <a:ext cx="8791200" cy="11305800"/>
          </a:xfrm>
          <a:prstGeom prst="rect">
            <a:avLst/>
          </a:prstGeom>
          <a:solidFill>
            <a:srgbClr val="7661F4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" name="Прямоугольник 38"/>
          <p:cNvSpPr/>
          <p:nvPr/>
        </p:nvSpPr>
        <p:spPr>
          <a:xfrm>
            <a:off x="952560" y="1032808"/>
            <a:ext cx="7362360" cy="249414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1100"/>
              </a:spcAft>
              <a:tabLst>
                <a:tab pos="0" algn="l"/>
              </a:tabLst>
            </a:pPr>
            <a:r>
              <a:rPr lang="en-US" sz="8600" b="1" strike="noStrike" spc="-1" dirty="0" err="1">
                <a:solidFill>
                  <a:srgbClr val="FFFFFF"/>
                </a:solidFill>
                <a:latin typeface="Trebuchet MS" panose="020B0603020202020204" pitchFamily="34" charset="0"/>
              </a:rPr>
              <a:t>Новогодняя</a:t>
            </a:r>
            <a:r>
              <a:rPr lang="en-US" sz="8600" b="1" strike="noStrike" spc="-1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en-US" sz="8600" b="1" strike="noStrike" spc="-1" dirty="0" err="1">
                <a:solidFill>
                  <a:srgbClr val="FFFFFF"/>
                </a:solidFill>
                <a:latin typeface="Trebuchet MS" panose="020B0603020202020204" pitchFamily="34" charset="0"/>
              </a:rPr>
              <a:t>распродажа</a:t>
            </a:r>
            <a:endParaRPr lang="en-US" sz="8600" b="0" strike="noStrike" spc="-1" dirty="0">
              <a:latin typeface="Trebuchet MS" panose="020B0603020202020204" pitchFamily="34" charset="0"/>
            </a:endParaRPr>
          </a:p>
        </p:txBody>
      </p:sp>
      <p:pic>
        <p:nvPicPr>
          <p:cNvPr id="40" name="Logo"/>
          <p:cNvPicPr/>
          <p:nvPr/>
        </p:nvPicPr>
        <p:blipFill>
          <a:blip r:embed="rId1"/>
          <a:stretch>
            <a:fillRect/>
          </a:stretch>
        </p:blipFill>
        <p:spPr>
          <a:xfrm>
            <a:off x="1095440" y="9686880"/>
            <a:ext cx="2666520" cy="666360"/>
          </a:xfrm>
          <a:prstGeom prst="rect">
            <a:avLst/>
          </a:prstGeom>
          <a:ln w="0">
            <a:noFill/>
          </a:ln>
        </p:spPr>
      </p:pic>
      <p:pic>
        <p:nvPicPr>
          <p:cNvPr id="1026" name="Picture 2" descr="https://12twelve.ru/upload/image/v261012__m_4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66"/>
          <a:stretch>
            <a:fillRect/>
          </a:stretch>
        </p:blipFill>
        <p:spPr bwMode="auto">
          <a:xfrm>
            <a:off x="8753016" y="0"/>
            <a:ext cx="11351084" cy="1130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66848" y="3411157"/>
            <a:ext cx="7362360" cy="130817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1100"/>
              </a:spcAft>
              <a:tabLst>
                <a:tab pos="0" algn="l"/>
              </a:tabLst>
            </a:pPr>
            <a:r>
              <a:rPr lang="ru-RU" sz="3800" b="1" spc="-1" dirty="0">
                <a:solidFill>
                  <a:schemeClr val="bg1"/>
                </a:solidFill>
                <a:latin typeface="Trebuchet MS" panose="020B0603020202020204" pitchFamily="34" charset="0"/>
              </a:rPr>
              <a:t>с</a:t>
            </a:r>
            <a:r>
              <a:rPr lang="ru-RU" sz="3800" b="1" strike="noStrike" spc="-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кидки до 40% на избранный ассортимент склада Москва</a:t>
            </a:r>
            <a:endParaRPr lang="en-US" sz="3800" b="0" strike="noStrike" spc="-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1055370" y="6382385"/>
            <a:ext cx="760349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3200" b="1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Актуальные</a:t>
            </a:r>
            <a:r>
              <a:rPr lang="en-US" altLang="ru-RU" sz="3200" b="1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altLang="en-US" sz="3200" b="1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цены</a:t>
            </a:r>
            <a:r>
              <a:rPr lang="en-US" altLang="ru-RU" sz="3200" b="1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altLang="en-US" sz="3200" b="1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смотрите</a:t>
            </a:r>
            <a:r>
              <a:rPr lang="en-US" altLang="ru-RU" sz="3200" b="1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altLang="en-US" sz="3200" b="1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на</a:t>
            </a:r>
            <a:r>
              <a:rPr lang="en-US" altLang="ru-RU" sz="3200" b="1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altLang="en-US" sz="3200" b="1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сайте</a:t>
            </a:r>
            <a:r>
              <a:rPr lang="en-US" altLang="ru-RU" sz="3200" b="1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 12twelve.ru</a:t>
            </a:r>
            <a:endParaRPr lang="en-US" altLang="ru-RU" sz="3200" b="1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12twelve.ru/upload/image/p264.060__p_500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3476" y="6575206"/>
            <a:ext cx="4315044" cy="431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" name="BRAND_LOGO_84097"/>
          <p:cNvPicPr/>
          <p:nvPr/>
        </p:nvPicPr>
        <p:blipFill>
          <a:blip r:embed="rId2"/>
          <a:stretch>
            <a:fillRect/>
          </a:stretch>
        </p:blipFill>
        <p:spPr>
          <a:xfrm>
            <a:off x="10049040" y="114300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162" name="Прямоугольник 161"/>
          <p:cNvSpPr/>
          <p:nvPr/>
        </p:nvSpPr>
        <p:spPr>
          <a:xfrm>
            <a:off x="9906120" y="1905120"/>
            <a:ext cx="9572400" cy="125880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rebuchet MS" panose="020B0603020202020204" pitchFamily="34" charset="0"/>
              </a:rPr>
              <a:t>Графин Ukiyo из боросиликатного стекла с бамбуковой крышкой 1,2 л</a:t>
            </a:r>
            <a:endParaRPr lang="en-US" sz="3600" b="0" strike="noStrike" spc="-1">
              <a:latin typeface="Trebuchet MS" panose="020B0603020202020204" pitchFamily="34" charset="0"/>
            </a:endParaRPr>
          </a:p>
        </p:txBody>
      </p:sp>
      <p:sp>
        <p:nvSpPr>
          <p:cNvPr id="163" name="Прямоугольник 162"/>
          <p:cNvSpPr/>
          <p:nvPr/>
        </p:nvSpPr>
        <p:spPr>
          <a:xfrm>
            <a:off x="9906120" y="3083907"/>
            <a:ext cx="8556153" cy="6155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P264.060</a:t>
            </a:r>
            <a:endParaRPr lang="en-US" sz="20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164" name="Прямоугольник 163"/>
          <p:cNvSpPr/>
          <p:nvPr/>
        </p:nvSpPr>
        <p:spPr>
          <a:xfrm>
            <a:off x="9906120" y="3619440"/>
            <a:ext cx="9572400" cy="349326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Цвет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товара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прозрачный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Материал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стекло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бамбук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Размер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изделия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16.3 x 13.4 x 16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Вес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0.558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кг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>
                <a:solidFill>
                  <a:srgbClr val="7661F4"/>
                </a:solidFill>
                <a:latin typeface="Trebuchet MS" panose="020B0603020202020204" pitchFamily="34" charset="0"/>
              </a:rPr>
              <a:t>МСК 384 </a:t>
            </a:r>
            <a:r>
              <a:rPr lang="en-US" sz="2000" strike="noStrike" spc="-1" dirty="0" err="1">
                <a:solidFill>
                  <a:srgbClr val="7661F4"/>
                </a:solidFill>
                <a:latin typeface="Trebuchet MS" panose="020B0603020202020204" pitchFamily="34" charset="0"/>
              </a:rPr>
              <a:t>шт</a:t>
            </a:r>
            <a:r>
              <a:rPr lang="en-US" sz="2000" strike="noStrike" spc="-1" dirty="0">
                <a:solidFill>
                  <a:srgbClr val="7661F4"/>
                </a:solidFill>
                <a:latin typeface="Trebuchet MS" panose="020B0603020202020204" pitchFamily="34" charset="0"/>
              </a:rPr>
              <a:t>. </a:t>
            </a:r>
            <a:endParaRPr lang="ru-RU" sz="2000" strike="noStrike" spc="-1" dirty="0" smtClean="0">
              <a:solidFill>
                <a:srgbClr val="7661F4"/>
              </a:solidFill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Лаконичное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украшение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для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любого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обеденного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стола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!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Графин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Ukiyo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выполнен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боросиликатного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стекла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что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делает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его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универсальным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подавайте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холодную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воду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или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горячий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чай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все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что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вам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нравится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!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Современная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форма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	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стильный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дизайн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Бамбуковая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крышка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создаст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дополнительное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ощущение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уюта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Объем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1,2 л.</a:t>
            </a:r>
            <a:endParaRPr lang="en-US" sz="200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165" name="Прямоугольник 164"/>
          <p:cNvSpPr/>
          <p:nvPr/>
        </p:nvSpPr>
        <p:spPr>
          <a:xfrm>
            <a:off x="9906120" y="7185132"/>
            <a:ext cx="9572400" cy="7661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Цена</a:t>
            </a:r>
            <a:r>
              <a:rPr lang="en-US" sz="32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: </a:t>
            </a:r>
            <a:r>
              <a:rPr lang="en-US" sz="3200" b="0" strike="sngStrike" spc="-1" dirty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2690.00 </a:t>
            </a:r>
            <a:r>
              <a:rPr lang="en-US" sz="3200" b="0" strike="sngStrike" spc="-1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₽</a:t>
            </a:r>
            <a:r>
              <a:rPr lang="ru-RU" sz="3200" b="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ru-RU" sz="3200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19</a:t>
            </a:r>
            <a:r>
              <a:rPr lang="en-US" sz="3200" b="0" strike="noStrike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90.00 ₽</a:t>
            </a:r>
            <a:endParaRPr lang="en-US" sz="3200" b="0" strike="noStrike" spc="-1" dirty="0">
              <a:solidFill>
                <a:srgbClr val="7661F4"/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102" y="3550"/>
            <a:ext cx="8791200" cy="11305800"/>
          </a:xfrm>
          <a:prstGeom prst="rect">
            <a:avLst/>
          </a:prstGeom>
          <a:solidFill>
            <a:srgbClr val="7661F4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098" name="Picture 2" descr="https://12twelve.ru/upload/image/p264.060__m_4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4"/>
          <a:stretch>
            <a:fillRect/>
          </a:stretch>
        </p:blipFill>
        <p:spPr bwMode="auto">
          <a:xfrm>
            <a:off x="0" y="3550"/>
            <a:ext cx="8683729" cy="1130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s://12twelve.ru/upload/image/v261002__b_2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062" y="1880354"/>
            <a:ext cx="3973090" cy="397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s://12twelve.ru/upload/phpthumb/v261012__b_2_thumb_f4c02ab9a94bd1aa8830f05c2fb0f88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1114" y="2027241"/>
            <a:ext cx="4038600" cy="403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MAIN_PHOTO 84108"/>
          <p:cNvPicPr/>
          <p:nvPr/>
        </p:nvPicPr>
        <p:blipFill rotWithShape="1">
          <a:blip r:embed="rId3"/>
          <a:srcRect l="17331"/>
          <a:stretch>
            <a:fillRect/>
          </a:stretch>
        </p:blipFill>
        <p:spPr>
          <a:xfrm>
            <a:off x="14427199" y="140282"/>
            <a:ext cx="4513943" cy="5460252"/>
          </a:xfrm>
          <a:prstGeom prst="rect">
            <a:avLst/>
          </a:prstGeom>
          <a:ln w="0">
            <a:noFill/>
          </a:ln>
        </p:spPr>
      </p:pic>
      <p:pic>
        <p:nvPicPr>
          <p:cNvPr id="275" name="MAIN_PHOTO 84109"/>
          <p:cNvPicPr/>
          <p:nvPr/>
        </p:nvPicPr>
        <p:blipFill rotWithShape="1">
          <a:blip r:embed="rId4"/>
          <a:srcRect l="16580"/>
          <a:stretch>
            <a:fillRect/>
          </a:stretch>
        </p:blipFill>
        <p:spPr>
          <a:xfrm>
            <a:off x="4669972" y="107833"/>
            <a:ext cx="4499428" cy="5393691"/>
          </a:xfrm>
          <a:prstGeom prst="rect">
            <a:avLst/>
          </a:prstGeom>
          <a:ln w="0">
            <a:noFill/>
          </a:ln>
        </p:spPr>
      </p:pic>
      <p:pic>
        <p:nvPicPr>
          <p:cNvPr id="276" name="BRAND_LOGO_84109"/>
          <p:cNvPicPr/>
          <p:nvPr/>
        </p:nvPicPr>
        <p:blipFill>
          <a:blip r:embed="rId5"/>
          <a:stretch>
            <a:fillRect/>
          </a:stretch>
        </p:blipFill>
        <p:spPr>
          <a:xfrm>
            <a:off x="791148" y="671058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277" name="Прямоугольник 276"/>
          <p:cNvSpPr/>
          <p:nvPr/>
        </p:nvSpPr>
        <p:spPr>
          <a:xfrm>
            <a:off x="791148" y="5405352"/>
            <a:ext cx="9572400" cy="81560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Форма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для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печенья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VINGA Classic, 3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шт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.</a:t>
            </a:r>
            <a:endParaRPr lang="en-US" sz="36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278" name="Прямоугольник 277"/>
          <p:cNvSpPr/>
          <p:nvPr/>
        </p:nvSpPr>
        <p:spPr>
          <a:xfrm>
            <a:off x="791148" y="6135423"/>
            <a:ext cx="9572400" cy="61734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 smtClean="0">
                <a:solidFill>
                  <a:srgbClr val="7F7F7F"/>
                </a:solidFill>
                <a:latin typeface="Trebuchet MS" panose="020B0603020202020204" pitchFamily="34" charset="0"/>
              </a:rPr>
              <a:t>V261002 / </a:t>
            </a:r>
            <a:r>
              <a:rPr lang="ru-RU" sz="2000" b="0" strike="noStrike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МСК 115 шт.</a:t>
            </a:r>
            <a:endParaRPr lang="en-US" sz="2000" b="0" strike="noStrike" spc="-1" dirty="0">
              <a:solidFill>
                <a:srgbClr val="7661F4"/>
              </a:solidFill>
              <a:latin typeface="Trebuchet MS" panose="020B0603020202020204" pitchFamily="34" charset="0"/>
            </a:endParaRPr>
          </a:p>
        </p:txBody>
      </p:sp>
      <p:sp>
        <p:nvSpPr>
          <p:cNvPr id="279" name="Прямоугольник 278"/>
          <p:cNvSpPr/>
          <p:nvPr/>
        </p:nvSpPr>
        <p:spPr>
          <a:xfrm>
            <a:off x="791148" y="6742181"/>
            <a:ext cx="9572400" cy="265995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Праздник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к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приходит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!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Вместе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с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формочками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для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печенья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VINGA Classic.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Хрустящее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домашнее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печенье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может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выглядеть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совсем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по-зимнему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если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вырезать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его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в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форме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снеговика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снежинки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новогодней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конфеты-трости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Выемки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изготовлены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нержавеющей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стали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у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них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прочные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острые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края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для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четких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срезов</a:t>
            </a:r>
            <a:r>
              <a:rPr lang="en-US" sz="2000" b="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.</a:t>
            </a:r>
            <a:endParaRPr lang="ru-RU" sz="2000" b="0" strike="noStrike" spc="-1" dirty="0" smtClean="0">
              <a:solidFill>
                <a:srgbClr val="404040"/>
              </a:solidFill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 err="1" smtClean="0">
                <a:solidFill>
                  <a:srgbClr val="404040"/>
                </a:solidFill>
                <a:latin typeface="Trebuchet MS" panose="020B0603020202020204" pitchFamily="34" charset="0"/>
              </a:rPr>
              <a:t>Упакованы</a:t>
            </a:r>
            <a:r>
              <a:rPr lang="en-US" sz="2000" b="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они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в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подарочную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крафтовую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коробку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с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сюрпризом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Его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вы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найдете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внутренней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стороне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крышки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: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рецепт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шведского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имбирного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печенья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который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отлично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подходит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для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холодных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вечеров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зимних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 smtClean="0">
                <a:solidFill>
                  <a:srgbClr val="404040"/>
                </a:solidFill>
                <a:latin typeface="Trebuchet MS" panose="020B0603020202020204" pitchFamily="34" charset="0"/>
              </a:rPr>
              <a:t>праздников</a:t>
            </a:r>
            <a:r>
              <a:rPr lang="en-US" sz="2000" b="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.</a:t>
            </a:r>
            <a:endParaRPr lang="en-US" sz="20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280" name="Прямоугольник 279"/>
          <p:cNvSpPr/>
          <p:nvPr/>
        </p:nvSpPr>
        <p:spPr>
          <a:xfrm>
            <a:off x="791148" y="9603170"/>
            <a:ext cx="9572400" cy="75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Цена</a:t>
            </a:r>
            <a:r>
              <a:rPr lang="en-US" sz="32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: </a:t>
            </a:r>
            <a:r>
              <a:rPr lang="en-US" sz="3200" b="0" strike="sngStrike" spc="-1" dirty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1090.00 </a:t>
            </a:r>
            <a:r>
              <a:rPr lang="en-US" sz="3200" b="0" strike="sngStrike" spc="-1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₽</a:t>
            </a:r>
            <a:r>
              <a:rPr lang="en-US" sz="3200" b="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3200" b="0" strike="noStrike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990.00 ₽</a:t>
            </a:r>
            <a:endParaRPr lang="en-US" sz="3200" b="0" strike="noStrike" spc="-1" dirty="0">
              <a:solidFill>
                <a:srgbClr val="7661F4"/>
              </a:solidFill>
              <a:latin typeface="Trebuchet MS" panose="020B0603020202020204" pitchFamily="34" charset="0"/>
            </a:endParaRPr>
          </a:p>
        </p:txBody>
      </p:sp>
      <p:pic>
        <p:nvPicPr>
          <p:cNvPr id="8" name="BRAND_LOGO_84108"/>
          <p:cNvPicPr/>
          <p:nvPr/>
        </p:nvPicPr>
        <p:blipFill>
          <a:blip r:embed="rId5"/>
          <a:stretch>
            <a:fillRect/>
          </a:stretch>
        </p:blipFill>
        <p:spPr>
          <a:xfrm>
            <a:off x="10591800" y="671058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10531700" y="5405352"/>
            <a:ext cx="9572400" cy="81253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Форма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для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печенья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VINGA Nordic, 5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шт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.</a:t>
            </a:r>
            <a:endParaRPr lang="en-US" sz="36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628313" y="6135423"/>
            <a:ext cx="9572400" cy="61734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 smtClean="0">
                <a:solidFill>
                  <a:srgbClr val="7F7F7F"/>
                </a:solidFill>
                <a:latin typeface="Trebuchet MS" panose="020B0603020202020204" pitchFamily="34" charset="0"/>
              </a:rPr>
              <a:t>V261012</a:t>
            </a:r>
            <a:r>
              <a:rPr lang="ru-RU" sz="2000" b="0" strike="noStrike" spc="-1" dirty="0" smtClean="0">
                <a:solidFill>
                  <a:srgbClr val="7F7F7F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smtClean="0">
                <a:solidFill>
                  <a:srgbClr val="7F7F7F"/>
                </a:solidFill>
                <a:latin typeface="Trebuchet MS" panose="020B0603020202020204" pitchFamily="34" charset="0"/>
              </a:rPr>
              <a:t>/ </a:t>
            </a:r>
            <a:r>
              <a:rPr lang="ru-RU" sz="2000" b="0" strike="noStrike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МСК 239 шт.</a:t>
            </a:r>
            <a:endParaRPr lang="en-US" sz="2000" b="0" strike="noStrike" spc="-1" dirty="0">
              <a:solidFill>
                <a:srgbClr val="7661F4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630476" y="6752771"/>
            <a:ext cx="9038544" cy="265995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Любите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выпечку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?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Испеките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настоящее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скандинавское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печенье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с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формами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Nordic! В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комплект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входит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пять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выемок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для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теста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изготовленных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		</a:t>
            </a:r>
            <a:r>
              <a:rPr lang="en-US" sz="2000" b="0" strike="noStrike" spc="-1" dirty="0" err="1" smtClean="0">
                <a:solidFill>
                  <a:srgbClr val="404040"/>
                </a:solidFill>
                <a:latin typeface="Trebuchet MS" panose="020B0603020202020204" pitchFamily="34" charset="0"/>
              </a:rPr>
              <a:t>из</a:t>
            </a:r>
            <a:r>
              <a:rPr lang="en-US" sz="2000" b="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нержавеющей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стали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Все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они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изображают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животных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живущих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в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Скандинавии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: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здесь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есть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лось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медведь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волк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олень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тюлень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Формочки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прочные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с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острыми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краями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для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четких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срезов</a:t>
            </a:r>
            <a:r>
              <a:rPr lang="en-US" sz="2000" b="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.</a:t>
            </a:r>
            <a:endParaRPr lang="ru-RU" sz="2000" b="0" strike="noStrike" spc="-1" dirty="0" smtClean="0">
              <a:solidFill>
                <a:srgbClr val="404040"/>
              </a:solidFill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 err="1" smtClean="0">
                <a:solidFill>
                  <a:srgbClr val="404040"/>
                </a:solidFill>
                <a:latin typeface="Trebuchet MS" panose="020B0603020202020204" pitchFamily="34" charset="0"/>
              </a:rPr>
              <a:t>Формы</a:t>
            </a:r>
            <a:r>
              <a:rPr lang="en-US" sz="2000" b="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для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печенья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упакованы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в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подарочную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крафтовую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коробку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с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сюрпризом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Его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вы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найдете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внутренней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стороне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крышки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: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рецепт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шведского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имбирного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печенья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который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отлично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подходит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для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холодных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вечеров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зимних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 smtClean="0">
                <a:solidFill>
                  <a:srgbClr val="404040"/>
                </a:solidFill>
                <a:latin typeface="Trebuchet MS" panose="020B0603020202020204" pitchFamily="34" charset="0"/>
              </a:rPr>
              <a:t>праздников</a:t>
            </a:r>
            <a:r>
              <a:rPr lang="en-US" sz="2000" b="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.</a:t>
            </a:r>
            <a:endParaRPr lang="en-US" sz="20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628313" y="9564533"/>
            <a:ext cx="9572400" cy="7661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Цена</a:t>
            </a:r>
            <a:r>
              <a:rPr lang="en-US" sz="32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: </a:t>
            </a:r>
            <a:r>
              <a:rPr lang="en-US" sz="3200" b="0" strike="sngStrike" spc="-1" dirty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1690.00 </a:t>
            </a:r>
            <a:r>
              <a:rPr lang="en-US" sz="3200" b="0" strike="sngStrike" spc="-1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₽</a:t>
            </a:r>
            <a:r>
              <a:rPr lang="en-US" sz="3200" b="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3200" b="0" strike="noStrike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1490.00 ₽</a:t>
            </a:r>
            <a:endParaRPr lang="en-US" sz="3200" b="0" strike="noStrike" spc="-1" dirty="0">
              <a:solidFill>
                <a:srgbClr val="7661F4"/>
              </a:solidFill>
              <a:latin typeface="Trebuchet MS" panose="020B0603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57102" y="3550"/>
            <a:ext cx="8791200" cy="11305800"/>
          </a:xfrm>
          <a:prstGeom prst="rect">
            <a:avLst/>
          </a:prstGeom>
          <a:solidFill>
            <a:srgbClr val="7661F4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9220" name="Picture 4" descr="https://12twelve.ru/upload/image/P438.035__P_504__f2ca519911de4352b5d0ef36f958d625.jp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" t="10516" r="5167" b="19318"/>
          <a:stretch>
            <a:fillRect/>
          </a:stretch>
        </p:blipFill>
        <p:spPr bwMode="auto">
          <a:xfrm>
            <a:off x="15002479" y="7595507"/>
            <a:ext cx="433158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BRAND_LOGO_84096"/>
          <p:cNvPicPr/>
          <p:nvPr/>
        </p:nvPicPr>
        <p:blipFill>
          <a:blip r:embed="rId2"/>
          <a:stretch>
            <a:fillRect/>
          </a:stretch>
        </p:blipFill>
        <p:spPr>
          <a:xfrm>
            <a:off x="10049040" y="114300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143" name="Прямоугольник 142"/>
          <p:cNvSpPr/>
          <p:nvPr/>
        </p:nvSpPr>
        <p:spPr>
          <a:xfrm>
            <a:off x="9906120" y="1905120"/>
            <a:ext cx="9572400" cy="125880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rebuchet MS" panose="020B0603020202020204" pitchFamily="34" charset="0"/>
              </a:rPr>
              <a:t>Бутылка для воды Avira Atik из rPET RCS, 500 мл</a:t>
            </a:r>
            <a:endParaRPr lang="en-US" sz="3600" b="0" strike="noStrike" spc="-1">
              <a:latin typeface="Trebuchet MS" panose="020B0603020202020204" pitchFamily="34" charset="0"/>
            </a:endParaRPr>
          </a:p>
        </p:txBody>
      </p:sp>
      <p:sp>
        <p:nvSpPr>
          <p:cNvPr id="144" name="Прямоугольник 143"/>
          <p:cNvSpPr/>
          <p:nvPr/>
        </p:nvSpPr>
        <p:spPr>
          <a:xfrm>
            <a:off x="9906120" y="3048120"/>
            <a:ext cx="9572400" cy="61734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P438.035</a:t>
            </a:r>
            <a:endParaRPr lang="en-US" sz="20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158" name="Прямоугольник 157"/>
          <p:cNvSpPr/>
          <p:nvPr/>
        </p:nvSpPr>
        <p:spPr>
          <a:xfrm>
            <a:off x="9906120" y="3657960"/>
            <a:ext cx="9572400" cy="436016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Цвет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товара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синий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Материал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переработанный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пластик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переработанный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полипропилен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Размер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изделия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x 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x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20.3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Вес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0.121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кг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>
                <a:solidFill>
                  <a:srgbClr val="7661F4"/>
                </a:solidFill>
                <a:latin typeface="Trebuchet MS" panose="020B0603020202020204" pitchFamily="34" charset="0"/>
              </a:rPr>
              <a:t>МСК 2186 </a:t>
            </a:r>
            <a:r>
              <a:rPr lang="en-US" sz="2000" strike="noStrike" spc="-1" dirty="0" err="1">
                <a:solidFill>
                  <a:srgbClr val="7661F4"/>
                </a:solidFill>
                <a:latin typeface="Trebuchet MS" panose="020B0603020202020204" pitchFamily="34" charset="0"/>
              </a:rPr>
              <a:t>шт</a:t>
            </a:r>
            <a:r>
              <a:rPr lang="en-US" sz="2000" strike="noStrike" spc="-1" dirty="0">
                <a:solidFill>
                  <a:srgbClr val="7661F4"/>
                </a:solidFill>
                <a:latin typeface="Trebuchet MS" panose="020B0603020202020204" pitchFamily="34" charset="0"/>
              </a:rPr>
              <a:t>. </a:t>
            </a:r>
            <a:endParaRPr lang="ru-RU" sz="2000" strike="noStrike" spc="-1" dirty="0" smtClean="0">
              <a:solidFill>
                <a:srgbClr val="7661F4"/>
              </a:solidFill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 smtClean="0">
                <a:solidFill>
                  <a:srgbClr val="404040"/>
                </a:solidFill>
                <a:latin typeface="Trebuchet MS" panose="020B0603020202020204" pitchFamily="34" charset="0"/>
              </a:rPr>
              <a:t>Экологичная</a:t>
            </a:r>
            <a:r>
              <a:rPr lang="en-US" sz="200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модель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корпус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выполнен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rPET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сертифицированного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RCS, </a:t>
            </a:r>
            <a:r>
              <a:rPr lang="en-US" sz="200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		а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крышка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—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переработанного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полипропилена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Сертификация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RCS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гарантирует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полный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контроль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цепочки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поставок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переработанных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материалов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 smtClean="0">
                <a:solidFill>
                  <a:srgbClr val="404040"/>
                </a:solidFill>
                <a:latin typeface="Trebuchet MS" panose="020B0603020202020204" pitchFamily="34" charset="0"/>
              </a:rPr>
              <a:t>Содержание</a:t>
            </a:r>
            <a:r>
              <a:rPr lang="en-US" sz="200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вторичного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сырья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: 98%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общего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веса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изделия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endParaRPr lang="en-US" sz="2000" strike="noStrike" spc="-1" dirty="0" smtClean="0">
              <a:solidFill>
                <a:srgbClr val="404040"/>
              </a:solidFill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 smtClean="0">
                <a:solidFill>
                  <a:srgbClr val="404040"/>
                </a:solidFill>
                <a:latin typeface="Trebuchet MS" panose="020B0603020202020204" pitchFamily="34" charset="0"/>
              </a:rPr>
              <a:t>Поставляется</a:t>
            </a:r>
            <a:r>
              <a:rPr lang="en-US" sz="200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крафтовой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упаковке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сертифицированной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FSC®. </a:t>
            </a:r>
            <a:endParaRPr lang="en-US" sz="2000" strike="noStrike" spc="-1" dirty="0" smtClean="0">
              <a:solidFill>
                <a:srgbClr val="404040"/>
              </a:solidFill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 smtClean="0">
                <a:solidFill>
                  <a:srgbClr val="404040"/>
                </a:solidFill>
                <a:latin typeface="Trebuchet MS" panose="020B0603020202020204" pitchFamily="34" charset="0"/>
              </a:rPr>
              <a:t>Подарите</a:t>
            </a:r>
            <a:r>
              <a:rPr lang="en-US" sz="200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коробке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вторую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жизнь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!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Просто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трансформируйте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ее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подставку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для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телефона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держатель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для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письменных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принадлежностей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или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цветочный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горшок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</a:t>
            </a:r>
            <a:endParaRPr lang="en-US" sz="200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159" name="Прямоугольник 158"/>
          <p:cNvSpPr/>
          <p:nvPr/>
        </p:nvSpPr>
        <p:spPr>
          <a:xfrm>
            <a:off x="9906120" y="8018128"/>
            <a:ext cx="9572400" cy="7661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Цена</a:t>
            </a:r>
            <a:r>
              <a:rPr lang="en-US" sz="32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: </a:t>
            </a:r>
            <a:r>
              <a:rPr lang="en-US" sz="3200" b="0" strike="sngStrike" spc="-1" dirty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1490.00 </a:t>
            </a:r>
            <a:r>
              <a:rPr lang="en-US" sz="3200" b="0" strike="sngStrike" spc="-1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₽</a:t>
            </a:r>
            <a:r>
              <a:rPr lang="ru-RU" sz="3200" b="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3200" b="0" strike="noStrike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1</a:t>
            </a:r>
            <a:r>
              <a:rPr lang="ru-RU" sz="3200" b="0" strike="noStrike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2</a:t>
            </a:r>
            <a:r>
              <a:rPr lang="en-US" sz="3200" b="0" strike="noStrike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90.00 ₽</a:t>
            </a:r>
            <a:endParaRPr lang="en-US" sz="3200" b="0" strike="noStrike" spc="-1" dirty="0">
              <a:solidFill>
                <a:srgbClr val="7661F4"/>
              </a:solidFill>
              <a:latin typeface="Trebuchet MS" panose="020B0603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80" r="29324"/>
          <a:stretch>
            <a:fillRect/>
          </a:stretch>
        </p:blipFill>
        <p:spPr>
          <a:xfrm>
            <a:off x="0" y="0"/>
            <a:ext cx="8686800" cy="11309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MAIN_PHOTO 84099"/>
          <p:cNvPicPr/>
          <p:nvPr/>
        </p:nvPicPr>
        <p:blipFill>
          <a:blip r:embed="rId1"/>
          <a:stretch>
            <a:fillRect/>
          </a:stretch>
        </p:blipFill>
        <p:spPr>
          <a:xfrm>
            <a:off x="10809985" y="305509"/>
            <a:ext cx="6239765" cy="6239765"/>
          </a:xfrm>
          <a:prstGeom prst="rect">
            <a:avLst/>
          </a:prstGeom>
          <a:ln w="0">
            <a:noFill/>
          </a:ln>
        </p:spPr>
      </p:pic>
      <p:pic>
        <p:nvPicPr>
          <p:cNvPr id="237" name="MAIN_PHOTO 84104"/>
          <p:cNvPicPr/>
          <p:nvPr/>
        </p:nvPicPr>
        <p:blipFill>
          <a:blip r:embed="rId2"/>
          <a:stretch>
            <a:fillRect/>
          </a:stretch>
        </p:blipFill>
        <p:spPr>
          <a:xfrm>
            <a:off x="1237585" y="457200"/>
            <a:ext cx="6201665" cy="6088075"/>
          </a:xfrm>
          <a:prstGeom prst="rect">
            <a:avLst/>
          </a:prstGeom>
          <a:ln w="0">
            <a:noFill/>
          </a:ln>
        </p:spPr>
      </p:pic>
      <p:pic>
        <p:nvPicPr>
          <p:cNvPr id="238" name="BRAND_LOGO_84104"/>
          <p:cNvPicPr/>
          <p:nvPr/>
        </p:nvPicPr>
        <p:blipFill>
          <a:blip r:embed="rId3"/>
          <a:stretch>
            <a:fillRect/>
          </a:stretch>
        </p:blipFill>
        <p:spPr>
          <a:xfrm>
            <a:off x="817954" y="60960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239" name="Прямоугольник 238"/>
          <p:cNvSpPr/>
          <p:nvPr/>
        </p:nvSpPr>
        <p:spPr>
          <a:xfrm>
            <a:off x="675034" y="5886570"/>
            <a:ext cx="9572400" cy="81253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Термокружка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Easy lock, 300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мл</a:t>
            </a:r>
            <a:endParaRPr lang="en-US" sz="36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240" name="Прямоугольник 239"/>
          <p:cNvSpPr/>
          <p:nvPr/>
        </p:nvSpPr>
        <p:spPr>
          <a:xfrm>
            <a:off x="675034" y="6648330"/>
            <a:ext cx="9572400" cy="92589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 smtClean="0">
                <a:solidFill>
                  <a:srgbClr val="7F7F7F"/>
                </a:solidFill>
                <a:latin typeface="Trebuchet MS" panose="020B0603020202020204" pitchFamily="34" charset="0"/>
              </a:rPr>
              <a:t>P432.654 </a:t>
            </a:r>
            <a:r>
              <a:rPr lang="en-US" sz="2000" spc="-1" dirty="0" smtClean="0">
                <a:solidFill>
                  <a:srgbClr val="7F7F7F"/>
                </a:solidFill>
                <a:latin typeface="Trebuchet MS" panose="020B0603020202020204" pitchFamily="34" charset="0"/>
              </a:rPr>
              <a:t>/ </a:t>
            </a:r>
            <a:r>
              <a:rPr lang="en-US" sz="2000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МСК </a:t>
            </a:r>
            <a:r>
              <a:rPr lang="en-US" sz="2000" spc="-1" dirty="0">
                <a:solidFill>
                  <a:srgbClr val="7661F4"/>
                </a:solidFill>
                <a:latin typeface="Trebuchet MS" panose="020B0603020202020204" pitchFamily="34" charset="0"/>
              </a:rPr>
              <a:t>2085 </a:t>
            </a:r>
            <a:r>
              <a:rPr lang="en-US" sz="2000" spc="-1" dirty="0" err="1">
                <a:solidFill>
                  <a:srgbClr val="7661F4"/>
                </a:solidFill>
                <a:latin typeface="Trebuchet MS" panose="020B0603020202020204" pitchFamily="34" charset="0"/>
              </a:rPr>
              <a:t>шт</a:t>
            </a:r>
            <a:r>
              <a:rPr lang="en-US" sz="2000" spc="-1" dirty="0">
                <a:solidFill>
                  <a:srgbClr val="7661F4"/>
                </a:solidFill>
                <a:latin typeface="Trebuchet MS" panose="020B0603020202020204" pitchFamily="34" charset="0"/>
              </a:rPr>
              <a:t>. </a:t>
            </a:r>
            <a:endParaRPr lang="ru-RU" sz="2000" spc="-1" dirty="0">
              <a:solidFill>
                <a:srgbClr val="7661F4"/>
              </a:solidFill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20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250" name="Прямоугольник 249"/>
          <p:cNvSpPr/>
          <p:nvPr/>
        </p:nvSpPr>
        <p:spPr>
          <a:xfrm>
            <a:off x="675034" y="7460860"/>
            <a:ext cx="8657652" cy="206389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 err="1" smtClean="0">
                <a:solidFill>
                  <a:srgbClr val="404040"/>
                </a:solidFill>
                <a:latin typeface="Trebuchet MS" panose="020B0603020202020204" pitchFamily="34" charset="0"/>
              </a:rPr>
              <a:t>Термокружка</a:t>
            </a:r>
            <a:r>
              <a:rPr lang="en-US" sz="2000" b="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Easy lock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объемом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300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мл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с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двойными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стенками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	</a:t>
            </a:r>
            <a:r>
              <a:rPr lang="en-US" sz="2000" b="0" strike="noStrike" spc="-1" dirty="0" err="1" smtClean="0">
                <a:solidFill>
                  <a:srgbClr val="404040"/>
                </a:solidFill>
                <a:latin typeface="Trebuchet MS" panose="020B0603020202020204" pitchFamily="34" charset="0"/>
              </a:rPr>
              <a:t>из</a:t>
            </a:r>
            <a:r>
              <a:rPr lang="en-US" sz="2000" b="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нержавеющей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стали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сохранит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температуру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горячего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чая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или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кофе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5 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часов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холодного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напитка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15 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часов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Запирающаяся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крышка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полностью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устраняет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риск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протекания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или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пролива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Крышка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легко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моется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в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том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числе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в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посудомоечной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машине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Уникальный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дизайн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идеально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подходит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для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того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чтобы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держать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открывать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закрывать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термокружку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одной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рукой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Размер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термокружки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подходит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для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всех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автомобильных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подстаканников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endParaRPr lang="en-US" sz="20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251" name="Прямоугольник 250"/>
          <p:cNvSpPr/>
          <p:nvPr/>
        </p:nvSpPr>
        <p:spPr>
          <a:xfrm>
            <a:off x="675034" y="9529073"/>
            <a:ext cx="9572400" cy="7661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Цена</a:t>
            </a:r>
            <a:r>
              <a:rPr lang="en-US" sz="32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: </a:t>
            </a:r>
            <a:r>
              <a:rPr lang="en-US" sz="3200" b="0" strike="sngStrike" spc="-1" dirty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1600.00 </a:t>
            </a:r>
            <a:r>
              <a:rPr lang="en-US" sz="3200" b="0" strike="sngStrike" spc="-1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₽</a:t>
            </a:r>
            <a:r>
              <a:rPr lang="en-US" sz="3200" b="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3200" b="0" strike="noStrike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1490.00 ₽</a:t>
            </a:r>
            <a:endParaRPr lang="en-US" sz="3200" b="0" strike="noStrike" spc="-1" dirty="0">
              <a:solidFill>
                <a:srgbClr val="7661F4"/>
              </a:solidFill>
              <a:latin typeface="Trebuchet MS" panose="020B0603020202020204" pitchFamily="34" charset="0"/>
            </a:endParaRPr>
          </a:p>
        </p:txBody>
      </p:sp>
      <p:pic>
        <p:nvPicPr>
          <p:cNvPr id="18" name="BRAND_LOGO_84099"/>
          <p:cNvPicPr/>
          <p:nvPr/>
        </p:nvPicPr>
        <p:blipFill>
          <a:blip r:embed="rId3"/>
          <a:stretch>
            <a:fillRect/>
          </a:stretch>
        </p:blipFill>
        <p:spPr>
          <a:xfrm>
            <a:off x="10560728" y="60960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19" name="Прямоугольник 18"/>
          <p:cNvSpPr/>
          <p:nvPr/>
        </p:nvSpPr>
        <p:spPr>
          <a:xfrm>
            <a:off x="10533274" y="5886570"/>
            <a:ext cx="9572400" cy="81253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Термокружка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Easy Lock </a:t>
            </a:r>
            <a:r>
              <a:rPr lang="en-US" sz="3600" b="1" strike="noStrike" spc="-1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Metallic</a:t>
            </a:r>
            <a:r>
              <a:rPr lang="ru-RU" sz="3600" b="1" strike="noStrike" spc="-1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, 300 мл</a:t>
            </a:r>
            <a:endParaRPr lang="en-US" sz="36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0533274" y="6697256"/>
            <a:ext cx="9572400" cy="61728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 smtClean="0">
                <a:solidFill>
                  <a:srgbClr val="7F7F7F"/>
                </a:solidFill>
                <a:latin typeface="Trebuchet MS" panose="020B0603020202020204" pitchFamily="34" charset="0"/>
              </a:rPr>
              <a:t>P432.765 / </a:t>
            </a:r>
            <a:r>
              <a:rPr lang="en-US" sz="2000" spc="-1" dirty="0">
                <a:solidFill>
                  <a:srgbClr val="7661F4"/>
                </a:solidFill>
                <a:latin typeface="Trebuchet MS" panose="020B0603020202020204" pitchFamily="34" charset="0"/>
              </a:rPr>
              <a:t>МСК 1708 </a:t>
            </a:r>
            <a:r>
              <a:rPr lang="en-US" sz="2000" spc="-1" dirty="0" err="1">
                <a:solidFill>
                  <a:srgbClr val="7661F4"/>
                </a:solidFill>
                <a:latin typeface="Trebuchet MS" panose="020B0603020202020204" pitchFamily="34" charset="0"/>
              </a:rPr>
              <a:t>шт</a:t>
            </a:r>
            <a:r>
              <a:rPr lang="en-US" sz="2000" spc="-1" dirty="0">
                <a:solidFill>
                  <a:srgbClr val="7661F4"/>
                </a:solidFill>
                <a:latin typeface="Trebuchet MS" panose="020B0603020202020204" pitchFamily="34" charset="0"/>
              </a:rPr>
              <a:t>. </a:t>
            </a:r>
            <a:endParaRPr lang="en-US" sz="2000" spc="-1" dirty="0">
              <a:solidFill>
                <a:srgbClr val="7661F4"/>
              </a:solidFill>
              <a:latin typeface="Trebuchet MS" panose="020B0603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0533274" y="7460860"/>
            <a:ext cx="8944897" cy="181588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 err="1" smtClean="0">
                <a:solidFill>
                  <a:srgbClr val="404040"/>
                </a:solidFill>
                <a:latin typeface="Trebuchet MS" panose="020B0603020202020204" pitchFamily="34" charset="0"/>
              </a:rPr>
              <a:t>Обновленная</a:t>
            </a:r>
            <a:r>
              <a:rPr lang="en-US" sz="2000" b="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версия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с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покрытием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металлик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знаменитой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вакуумной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кружки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нержавеющей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стали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Благодаря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двойным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стенкам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ваш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напиток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сохранится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горячим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5 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холодным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15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часов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Крышка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запирается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что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исключает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риск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протекания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Кроме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того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она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легко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откручивается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подходит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для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посудомоечной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машины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Уникальный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дизайн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позволяет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легко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открывать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термокружку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одной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рукой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b="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		</a:t>
            </a:r>
            <a:r>
              <a:rPr lang="en-US" sz="2000" b="0" strike="noStrike" spc="-1" dirty="0" err="1" smtClean="0">
                <a:solidFill>
                  <a:srgbClr val="404040"/>
                </a:solidFill>
                <a:latin typeface="Trebuchet MS" panose="020B0603020202020204" pitchFamily="34" charset="0"/>
              </a:rPr>
              <a:t>По</a:t>
            </a:r>
            <a:r>
              <a:rPr lang="en-US" sz="2000" b="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размеру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подойдет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для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любых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подставок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в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автомобиле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endParaRPr lang="en-US" sz="20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0531700" y="9424856"/>
            <a:ext cx="9572400" cy="7661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Цена</a:t>
            </a:r>
            <a:r>
              <a:rPr lang="en-US" sz="32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: </a:t>
            </a:r>
            <a:r>
              <a:rPr lang="en-US" sz="3200" b="0" strike="sngStrike" spc="-1" dirty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1999.00 </a:t>
            </a:r>
            <a:r>
              <a:rPr lang="en-US" sz="3200" b="0" strike="sngStrike" spc="-1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₽</a:t>
            </a:r>
            <a:r>
              <a:rPr lang="ru-RU" sz="3200" b="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3200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1</a:t>
            </a:r>
            <a:r>
              <a:rPr lang="ru-RU" sz="3200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850</a:t>
            </a:r>
            <a:r>
              <a:rPr lang="en-US" sz="3200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.00 </a:t>
            </a:r>
            <a:r>
              <a:rPr lang="en-US" sz="3200" spc="-1" dirty="0">
                <a:solidFill>
                  <a:srgbClr val="7661F4"/>
                </a:solidFill>
                <a:latin typeface="Trebuchet MS" panose="020B0603020202020204" pitchFamily="34" charset="0"/>
              </a:rPr>
              <a:t>₽</a:t>
            </a:r>
            <a:endParaRPr lang="en-US" sz="3200" b="0" strike="noStrike" spc="-1" dirty="0">
              <a:solidFill>
                <a:srgbClr val="7661F4"/>
              </a:solidFill>
              <a:latin typeface="Trebuchet MS" panose="020B0603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4" name="Picture 10" descr="https://12twelve.ru/upload/image/P453.392__G_301__fc77b7ecbaea4c95a7c600454e98f709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7"/>
          <a:stretch>
            <a:fillRect/>
          </a:stretch>
        </p:blipFill>
        <p:spPr bwMode="auto">
          <a:xfrm>
            <a:off x="12834651" y="533232"/>
            <a:ext cx="6715990" cy="586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12twelve.ru/upload/image/P453.392__B_3__1ae448b1afb54ac99e8a704bf888d3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323" y="863223"/>
            <a:ext cx="4430449" cy="443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12twelve.ru/upload/image/P453.442__B_4__50101512ef14446a822fb0504c7db1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293" y="804957"/>
            <a:ext cx="5325179" cy="532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4" name="BRAND_LOGO_84112"/>
          <p:cNvPicPr/>
          <p:nvPr/>
        </p:nvPicPr>
        <p:blipFill>
          <a:blip r:embed="rId4"/>
          <a:stretch>
            <a:fillRect/>
          </a:stretch>
        </p:blipFill>
        <p:spPr>
          <a:xfrm>
            <a:off x="934069" y="664033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295" name="Прямоугольник 294"/>
          <p:cNvSpPr/>
          <p:nvPr/>
        </p:nvSpPr>
        <p:spPr>
          <a:xfrm>
            <a:off x="791149" y="5301463"/>
            <a:ext cx="8505251" cy="125880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Вязаная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шапка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с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отворотом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Impact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из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Polylana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® AWARE™</a:t>
            </a:r>
            <a:endParaRPr lang="en-US" sz="36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296" name="Прямоугольник 295"/>
          <p:cNvSpPr/>
          <p:nvPr/>
        </p:nvSpPr>
        <p:spPr>
          <a:xfrm>
            <a:off x="791149" y="6444463"/>
            <a:ext cx="9572400" cy="61734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 smtClean="0">
                <a:solidFill>
                  <a:srgbClr val="7F7F7F"/>
                </a:solidFill>
                <a:latin typeface="Trebuchet MS" panose="020B0603020202020204" pitchFamily="34" charset="0"/>
              </a:rPr>
              <a:t>P453.392 </a:t>
            </a:r>
            <a:r>
              <a:rPr lang="en-US" sz="2000" spc="-1" dirty="0" smtClean="0">
                <a:solidFill>
                  <a:srgbClr val="7F7F7F"/>
                </a:solidFill>
                <a:latin typeface="Trebuchet MS" panose="020B0603020202020204" pitchFamily="34" charset="0"/>
              </a:rPr>
              <a:t>/ </a:t>
            </a:r>
            <a:r>
              <a:rPr lang="ru-RU" sz="2000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МСК 288 шт.</a:t>
            </a:r>
            <a:endParaRPr lang="en-US" sz="2000" b="0" strike="noStrike" spc="-1" dirty="0">
              <a:solidFill>
                <a:srgbClr val="7661F4"/>
              </a:solidFill>
              <a:latin typeface="Trebuchet MS" panose="020B0603020202020204" pitchFamily="34" charset="0"/>
            </a:endParaRPr>
          </a:p>
        </p:txBody>
      </p:sp>
      <p:sp>
        <p:nvSpPr>
          <p:cNvPr id="308" name="Прямоугольник 307"/>
          <p:cNvSpPr/>
          <p:nvPr/>
        </p:nvSpPr>
        <p:spPr>
          <a:xfrm>
            <a:off x="791149" y="7054303"/>
            <a:ext cx="8846337" cy="271535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 err="1" smtClean="0">
                <a:solidFill>
                  <a:srgbClr val="404040"/>
                </a:solidFill>
                <a:latin typeface="Trebuchet MS" panose="020B0603020202020204" pitchFamily="34" charset="0"/>
              </a:rPr>
              <a:t>Теплая</a:t>
            </a:r>
            <a:r>
              <a:rPr lang="en-US" sz="2000" b="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двухслойная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шапка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Impact с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отворотом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идеально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подойдет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как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женщинам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так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мужчинам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Модель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выполнена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инновационного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материала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Polylana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®. </a:t>
            </a:r>
            <a:endParaRPr lang="ru-RU" sz="2000" b="0" strike="noStrike" spc="-1" dirty="0" smtClean="0">
              <a:solidFill>
                <a:srgbClr val="404040"/>
              </a:solidFill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 err="1" smtClean="0">
                <a:solidFill>
                  <a:srgbClr val="404040"/>
                </a:solidFill>
                <a:latin typeface="Trebuchet MS" panose="020B0603020202020204" pitchFamily="34" charset="0"/>
              </a:rPr>
              <a:t>Polylana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® —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экологичный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аналог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акриловой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пряжи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создании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которого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тратится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меньше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энергии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воды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Материал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содержит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индикатор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AWARE™,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наличие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которого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подтверждает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все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заявленные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свойства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производстве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каждой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шапки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Impact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мы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сэкономили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5,5 л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воды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b="0" strike="noStrike" spc="-1" dirty="0" err="1" smtClean="0">
                <a:solidFill>
                  <a:srgbClr val="404040"/>
                </a:solidFill>
                <a:latin typeface="Trebuchet MS" panose="020B0603020202020204" pitchFamily="34" charset="0"/>
              </a:rPr>
              <a:t>Универсальный</a:t>
            </a:r>
            <a:r>
              <a:rPr lang="en-US" sz="2000" b="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 smtClean="0">
                <a:solidFill>
                  <a:srgbClr val="404040"/>
                </a:solidFill>
                <a:latin typeface="Trebuchet MS" panose="020B0603020202020204" pitchFamily="34" charset="0"/>
              </a:rPr>
              <a:t>размер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endParaRPr lang="ru-RU" sz="2000" b="0" strike="noStrike" spc="-1" dirty="0" smtClean="0">
              <a:solidFill>
                <a:srgbClr val="404040"/>
              </a:solidFill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 err="1" smtClean="0">
                <a:solidFill>
                  <a:srgbClr val="404040"/>
                </a:solidFill>
                <a:latin typeface="Trebuchet MS" panose="020B0603020202020204" pitchFamily="34" charset="0"/>
              </a:rPr>
              <a:t>Состав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: 30%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переработанный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полиэстер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30%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полиэстер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40%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акрил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</a:t>
            </a:r>
            <a:endParaRPr lang="en-US" sz="20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309" name="Прямоугольник 308"/>
          <p:cNvSpPr/>
          <p:nvPr/>
        </p:nvSpPr>
        <p:spPr>
          <a:xfrm>
            <a:off x="791149" y="9771386"/>
            <a:ext cx="9572400" cy="75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Цена</a:t>
            </a:r>
            <a:r>
              <a:rPr lang="en-US" sz="32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: </a:t>
            </a:r>
            <a:r>
              <a:rPr lang="en-US" sz="3200" b="0" strike="sngStrike" spc="-1" dirty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1080.00 </a:t>
            </a:r>
            <a:r>
              <a:rPr lang="en-US" sz="3200" b="0" strike="sngStrike" spc="-1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₽</a:t>
            </a:r>
            <a:r>
              <a:rPr lang="en-US" sz="3200" b="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3200" b="0" strike="noStrike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790.00 ₽</a:t>
            </a:r>
            <a:endParaRPr lang="en-US" sz="3200" b="0" strike="noStrike" spc="-1" dirty="0">
              <a:solidFill>
                <a:srgbClr val="7661F4"/>
              </a:solidFill>
              <a:latin typeface="Trebuchet MS" panose="020B0603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0531700" y="5293672"/>
            <a:ext cx="9572400" cy="12557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rebuchet MS" panose="020B0603020202020204" pitchFamily="34" charset="0"/>
              </a:rPr>
              <a:t>Вязаный шарф Impact из Polylana® AWARE™, 180x25 см</a:t>
            </a:r>
            <a:endParaRPr lang="en-US" sz="3600" b="0" strike="noStrike" spc="-1">
              <a:latin typeface="Trebuchet MS" panose="020B0603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0531700" y="6436672"/>
            <a:ext cx="9572400" cy="61734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 smtClean="0">
                <a:solidFill>
                  <a:srgbClr val="7F7F7F"/>
                </a:solidFill>
                <a:latin typeface="Trebuchet MS" panose="020B0603020202020204" pitchFamily="34" charset="0"/>
              </a:rPr>
              <a:t>P453.442</a:t>
            </a:r>
            <a:r>
              <a:rPr lang="ru-RU" sz="2000" b="0" strike="noStrike" spc="-1" dirty="0" smtClean="0">
                <a:solidFill>
                  <a:srgbClr val="7F7F7F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smtClean="0">
                <a:solidFill>
                  <a:srgbClr val="7F7F7F"/>
                </a:solidFill>
                <a:latin typeface="Trebuchet MS" panose="020B0603020202020204" pitchFamily="34" charset="0"/>
              </a:rPr>
              <a:t>/ </a:t>
            </a:r>
            <a:r>
              <a:rPr lang="ru-RU" sz="2000" b="0" strike="noStrike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МСК 335 шт.</a:t>
            </a:r>
            <a:endParaRPr lang="en-US" sz="2000" b="0" strike="noStrike" spc="-1" dirty="0">
              <a:solidFill>
                <a:srgbClr val="7661F4"/>
              </a:solidFill>
              <a:latin typeface="Trebuchet MS" panose="020B0603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0531700" y="7331192"/>
            <a:ext cx="8888414" cy="16355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 err="1" smtClean="0">
                <a:solidFill>
                  <a:srgbClr val="404040"/>
                </a:solidFill>
                <a:latin typeface="Trebuchet MS" panose="020B0603020202020204" pitchFamily="34" charset="0"/>
              </a:rPr>
              <a:t>Добавьте</a:t>
            </a:r>
            <a:r>
              <a:rPr lang="en-US" sz="2000" b="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стильный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акцент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вашему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образу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с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помощью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теплого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вязаного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шарфа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Impact.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Мода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уют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экологичность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!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Материал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изделия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—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Polylana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®,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технологичный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аналог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акриловой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пряжи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производстве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которого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тратится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меньше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воды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энергии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Наличие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индикатора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AWARE™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гарантирует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подлинность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экологичность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 smtClean="0">
                <a:solidFill>
                  <a:srgbClr val="404040"/>
                </a:solidFill>
                <a:latin typeface="Trebuchet MS" panose="020B0603020202020204" pitchFamily="34" charset="0"/>
              </a:rPr>
              <a:t>материала</a:t>
            </a:r>
            <a:r>
              <a:rPr lang="en-US" sz="2000" b="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.</a:t>
            </a:r>
            <a:endParaRPr lang="ru-RU" sz="2000" b="0" strike="noStrike" spc="-1" dirty="0" smtClean="0">
              <a:solidFill>
                <a:srgbClr val="404040"/>
              </a:solidFill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 err="1" smtClean="0">
                <a:solidFill>
                  <a:srgbClr val="404040"/>
                </a:solidFill>
                <a:latin typeface="Trebuchet MS" panose="020B0603020202020204" pitchFamily="34" charset="0"/>
              </a:rPr>
              <a:t>При</a:t>
            </a:r>
            <a:r>
              <a:rPr lang="en-US" sz="2000" b="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изготовлении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каждого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шарфа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Impact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мы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сэкономили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13,1 л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воды</a:t>
            </a:r>
            <a:r>
              <a:rPr lang="en-US" sz="2000" b="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.</a:t>
            </a:r>
            <a:endParaRPr lang="en-US" sz="20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0531700" y="8966768"/>
            <a:ext cx="9572400" cy="7661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Цена</a:t>
            </a:r>
            <a:r>
              <a:rPr lang="en-US" sz="32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: </a:t>
            </a:r>
            <a:r>
              <a:rPr lang="en-US" sz="3200" b="0" strike="sngStrike" spc="-1" dirty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2799.00 </a:t>
            </a:r>
            <a:r>
              <a:rPr lang="en-US" sz="3200" b="0" strike="sngStrike" spc="-1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₽</a:t>
            </a:r>
            <a:r>
              <a:rPr lang="en-US" sz="3200" b="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3200" b="0" strike="noStrike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1950.00 ₽</a:t>
            </a:r>
            <a:endParaRPr lang="en-US" sz="3200" b="0" strike="noStrike" spc="-1" dirty="0">
              <a:solidFill>
                <a:srgbClr val="7661F4"/>
              </a:solidFill>
              <a:latin typeface="Trebuchet MS" panose="020B0603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s://12twelve.ru/upload/image/518003__B_1__750f23f53b2f458d883d6f3be8d28343.jp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6" t="17649" r="3840" b="19502"/>
          <a:stretch>
            <a:fillRect/>
          </a:stretch>
        </p:blipFill>
        <p:spPr bwMode="auto">
          <a:xfrm>
            <a:off x="15907657" y="7900941"/>
            <a:ext cx="3570863" cy="281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15627" y="3550"/>
            <a:ext cx="8791200" cy="11305800"/>
          </a:xfrm>
          <a:prstGeom prst="rect">
            <a:avLst/>
          </a:prstGeom>
          <a:solidFill>
            <a:srgbClr val="7661F4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14" name="BRAND_LOGO_84094"/>
          <p:cNvPicPr/>
          <p:nvPr/>
        </p:nvPicPr>
        <p:blipFill>
          <a:blip r:embed="rId2"/>
          <a:stretch>
            <a:fillRect/>
          </a:stretch>
        </p:blipFill>
        <p:spPr>
          <a:xfrm>
            <a:off x="10049040" y="114300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115" name="Прямоугольник 114"/>
          <p:cNvSpPr/>
          <p:nvPr/>
        </p:nvSpPr>
        <p:spPr>
          <a:xfrm>
            <a:off x="9906120" y="1905120"/>
            <a:ext cx="9572400" cy="125880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rebuchet MS" panose="020B0603020202020204" pitchFamily="34" charset="0"/>
              </a:rPr>
              <a:t>Велосипедная сумка-холодильник VINGA Sortino из rPET</a:t>
            </a:r>
            <a:endParaRPr lang="en-US" sz="3600" b="0" strike="noStrike" spc="-1">
              <a:latin typeface="Trebuchet MS" panose="020B0603020202020204" pitchFamily="34" charset="0"/>
            </a:endParaRPr>
          </a:p>
        </p:txBody>
      </p:sp>
      <p:sp>
        <p:nvSpPr>
          <p:cNvPr id="116" name="Прямоугольник 115"/>
          <p:cNvSpPr/>
          <p:nvPr/>
        </p:nvSpPr>
        <p:spPr>
          <a:xfrm>
            <a:off x="9906120" y="3048120"/>
            <a:ext cx="9572400" cy="61734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518003</a:t>
            </a:r>
            <a:endParaRPr lang="en-US" sz="20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124" name="Прямоугольник 123"/>
          <p:cNvSpPr/>
          <p:nvPr/>
        </p:nvSpPr>
        <p:spPr>
          <a:xfrm>
            <a:off x="9906120" y="3658320"/>
            <a:ext cx="9572400" cy="429604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Цвет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товара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черный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Материал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PET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Размер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изделия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21 x 17 x 12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Вес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0.182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кг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>
                <a:solidFill>
                  <a:srgbClr val="7661F4"/>
                </a:solidFill>
                <a:latin typeface="Trebuchet MS" panose="020B0603020202020204" pitchFamily="34" charset="0"/>
              </a:rPr>
              <a:t>МСК 418 </a:t>
            </a:r>
            <a:r>
              <a:rPr lang="en-US" sz="2000" strike="noStrike" spc="-1" dirty="0" err="1">
                <a:solidFill>
                  <a:srgbClr val="7661F4"/>
                </a:solidFill>
                <a:latin typeface="Trebuchet MS" panose="020B0603020202020204" pitchFamily="34" charset="0"/>
              </a:rPr>
              <a:t>шт</a:t>
            </a:r>
            <a:r>
              <a:rPr lang="en-US" sz="2000" strike="noStrike" spc="-1" dirty="0">
                <a:solidFill>
                  <a:srgbClr val="7661F4"/>
                </a:solidFill>
                <a:latin typeface="Trebuchet MS" panose="020B0603020202020204" pitchFamily="34" charset="0"/>
              </a:rPr>
              <a:t>. </a:t>
            </a:r>
            <a:endParaRPr lang="ru-RU" sz="2000" strike="noStrike" spc="-1" dirty="0" smtClean="0">
              <a:solidFill>
                <a:srgbClr val="7661F4"/>
              </a:solidFill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Современная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стильная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сумка-холодильник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подходит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для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пикников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прогулок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экскурсий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изготовлена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переработанных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пластиковых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бутылок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а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ее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плотная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подкладка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—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PEVA.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Внутреннюю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часть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легко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почистить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если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что-то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еды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или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напитков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прольется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достаточно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протереть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подкладку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тряпочкой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пятен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как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бывало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Сумка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хорошо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держит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холод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поэтому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даже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жаркие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дни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сможете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порадовать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себя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любимым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холодным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напитком</a:t>
            </a:r>
            <a:r>
              <a:rPr lang="en-US" sz="200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.</a:t>
            </a:r>
            <a:endParaRPr lang="en-US" sz="2000" strike="noStrike" spc="-1" dirty="0" smtClean="0">
              <a:solidFill>
                <a:srgbClr val="404040"/>
              </a:solidFill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 smtClean="0">
                <a:solidFill>
                  <a:srgbClr val="404040"/>
                </a:solidFill>
                <a:latin typeface="Trebuchet MS" panose="020B0603020202020204" pitchFamily="34" charset="0"/>
              </a:rPr>
              <a:t>На</a:t>
            </a:r>
            <a:r>
              <a:rPr lang="en-US" sz="200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задней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части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сумки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расположены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застежки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с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помощью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которых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ее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легко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закрепить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руле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велосипеда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</a:t>
            </a:r>
            <a:endParaRPr lang="en-US" sz="200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125" name="Прямоугольник 124"/>
          <p:cNvSpPr/>
          <p:nvPr/>
        </p:nvSpPr>
        <p:spPr>
          <a:xfrm>
            <a:off x="9906120" y="8200589"/>
            <a:ext cx="9572400" cy="7661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Цена</a:t>
            </a:r>
            <a:r>
              <a:rPr lang="en-US" sz="32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: </a:t>
            </a:r>
            <a:r>
              <a:rPr lang="en-US" sz="3200" b="0" strike="sngStrike" spc="-1" dirty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2490.00 </a:t>
            </a:r>
            <a:r>
              <a:rPr lang="en-US" sz="3200" b="0" strike="sngStrike" spc="-1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₽</a:t>
            </a:r>
            <a:r>
              <a:rPr lang="ru-RU" sz="3200" b="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ru-RU" sz="3200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19</a:t>
            </a:r>
            <a:r>
              <a:rPr lang="en-US" sz="3200" b="0" strike="noStrike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90.00 ₽</a:t>
            </a:r>
            <a:endParaRPr lang="en-US" sz="3200" b="0" strike="noStrike" spc="-1" dirty="0">
              <a:solidFill>
                <a:srgbClr val="7661F4"/>
              </a:solidFill>
              <a:latin typeface="Trebuchet MS" panose="020B0603020202020204" pitchFamily="34" charset="0"/>
            </a:endParaRPr>
          </a:p>
        </p:txBody>
      </p:sp>
      <p:pic>
        <p:nvPicPr>
          <p:cNvPr id="7170" name="Picture 2" descr="https://12twelve.ru/upload/image/518003__M_400__6c3fd159dec7403fbfab61d534dcadc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86"/>
          <a:stretch>
            <a:fillRect/>
          </a:stretch>
        </p:blipFill>
        <p:spPr bwMode="auto">
          <a:xfrm>
            <a:off x="-38099" y="-7083"/>
            <a:ext cx="8820150" cy="11287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12twelve.ru/upload/image/p322.613__p_500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1979"/>
            <a:ext cx="7997371" cy="799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BRAND_LOGO_84090"/>
          <p:cNvPicPr/>
          <p:nvPr/>
        </p:nvPicPr>
        <p:blipFill>
          <a:blip r:embed="rId2"/>
          <a:stretch>
            <a:fillRect/>
          </a:stretch>
        </p:blipFill>
        <p:spPr>
          <a:xfrm>
            <a:off x="10049040" y="114300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61" name="Прямоугольник 60"/>
          <p:cNvSpPr/>
          <p:nvPr/>
        </p:nvSpPr>
        <p:spPr>
          <a:xfrm>
            <a:off x="9906120" y="1905120"/>
            <a:ext cx="9572400" cy="123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500" b="1" strike="noStrike" spc="-1">
                <a:solidFill>
                  <a:srgbClr val="000000"/>
                </a:solidFill>
                <a:latin typeface="Trebuchet MS" panose="020B0603020202020204" pitchFamily="34" charset="0"/>
              </a:rPr>
              <a:t>Внешний аккумулятор из переработанного ABS-пластика RCS, 5 000 мАч</a:t>
            </a:r>
            <a:endParaRPr lang="en-US" sz="3500" b="0" strike="noStrike" spc="-1">
              <a:latin typeface="Trebuchet MS" panose="020B0603020202020204" pitchFamily="34" charset="0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9906120" y="3048120"/>
            <a:ext cx="9572400" cy="61734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P322.613</a:t>
            </a:r>
            <a:endParaRPr lang="en-US" sz="20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9906120" y="3665468"/>
            <a:ext cx="9429630" cy="491673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Цвет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товара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белый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Материал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переработанный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ABS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Размер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изделия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9.8 x 6.5 x 1.6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Вес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0.149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кг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>
                <a:solidFill>
                  <a:srgbClr val="7661F4"/>
                </a:solidFill>
                <a:latin typeface="Trebuchet MS" panose="020B0603020202020204" pitchFamily="34" charset="0"/>
              </a:rPr>
              <a:t>МСК 600 </a:t>
            </a:r>
            <a:r>
              <a:rPr lang="en-US" sz="2000" strike="noStrike" spc="-1" dirty="0" err="1">
                <a:solidFill>
                  <a:srgbClr val="7661F4"/>
                </a:solidFill>
                <a:latin typeface="Trebuchet MS" panose="020B0603020202020204" pitchFamily="34" charset="0"/>
              </a:rPr>
              <a:t>шт</a:t>
            </a:r>
            <a:r>
              <a:rPr lang="en-US" sz="2000" strike="noStrike" spc="-1" dirty="0">
                <a:solidFill>
                  <a:srgbClr val="7661F4"/>
                </a:solidFill>
                <a:latin typeface="Trebuchet MS" panose="020B0603020202020204" pitchFamily="34" charset="0"/>
              </a:rPr>
              <a:t>. </a:t>
            </a:r>
            <a:endParaRPr lang="ru-RU" sz="2000" strike="noStrike" spc="-1" dirty="0" smtClean="0">
              <a:solidFill>
                <a:srgbClr val="7661F4"/>
              </a:solidFill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Карманный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внешний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аккумулятор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емкостью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5000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мАч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с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корпусом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переработанного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ABS-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пластика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сертифицированного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RCS. </a:t>
            </a:r>
            <a:r>
              <a:rPr lang="en-US" sz="2000" strike="noStrike" spc="-1" dirty="0" err="1" smtClean="0">
                <a:solidFill>
                  <a:srgbClr val="404040"/>
                </a:solidFill>
                <a:latin typeface="Trebuchet MS" panose="020B0603020202020204" pitchFamily="34" charset="0"/>
              </a:rPr>
              <a:t>Содержание</a:t>
            </a:r>
            <a:r>
              <a:rPr lang="en-US" sz="200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вторсырья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: 22%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общего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веса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изделия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Емкости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аккумулятора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хватит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чтобы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полностью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зарядить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современный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смартфон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двух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 smtClean="0">
                <a:solidFill>
                  <a:srgbClr val="404040"/>
                </a:solidFill>
                <a:latin typeface="Trebuchet MS" panose="020B0603020202020204" pitchFamily="34" charset="0"/>
              </a:rPr>
              <a:t>раз</a:t>
            </a:r>
            <a:r>
              <a:rPr lang="en-US" sz="200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.</a:t>
            </a:r>
            <a:endParaRPr lang="en-US" sz="2000" strike="noStrike" spc="-1" dirty="0" smtClean="0">
              <a:solidFill>
                <a:srgbClr val="404040"/>
              </a:solidFill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 smtClean="0">
                <a:solidFill>
                  <a:srgbClr val="404040"/>
                </a:solidFill>
                <a:latin typeface="Trebuchet MS" panose="020B0603020202020204" pitchFamily="34" charset="0"/>
              </a:rPr>
              <a:t>Световые</a:t>
            </a:r>
            <a:r>
              <a:rPr lang="en-US" sz="200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индикаторы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подскажут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оставшийся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уровень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энергии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Устройство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содержит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долговечный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литий-полимерный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аккумулятор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высокой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плотности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класса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А. </a:t>
            </a:r>
            <a:endParaRPr lang="en-US" sz="2000" strike="noStrike" spc="-1" dirty="0" smtClean="0">
              <a:solidFill>
                <a:srgbClr val="404040"/>
              </a:solidFill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 smtClean="0">
                <a:solidFill>
                  <a:srgbClr val="404040"/>
                </a:solidFill>
                <a:latin typeface="Trebuchet MS" panose="020B0603020202020204" pitchFamily="34" charset="0"/>
              </a:rPr>
              <a:t>Вход</a:t>
            </a:r>
            <a:r>
              <a:rPr lang="en-US" sz="200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micro USB: 5 В / 2 А;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Вход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Type-C: 5 В / 2.4 А;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Выход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USB: 5 В / 2.4 А;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Выход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Type-C: 5 В / 2 </a:t>
            </a:r>
            <a:r>
              <a:rPr lang="en-US" sz="200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А.</a:t>
            </a:r>
            <a:endParaRPr lang="en-US" sz="2000" strike="noStrike" spc="-1" dirty="0" smtClean="0">
              <a:solidFill>
                <a:srgbClr val="404040"/>
              </a:solidFill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 smtClean="0">
                <a:solidFill>
                  <a:srgbClr val="404040"/>
                </a:solidFill>
                <a:latin typeface="Trebuchet MS" panose="020B0603020202020204" pitchFamily="34" charset="0"/>
              </a:rPr>
              <a:t>Поставляется</a:t>
            </a:r>
            <a:r>
              <a:rPr lang="en-US" sz="200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фирменной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коробке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FSC® mix.</a:t>
            </a:r>
            <a:endParaRPr lang="en-US" sz="200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9906120" y="8582199"/>
            <a:ext cx="9572400" cy="7661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Цена</a:t>
            </a:r>
            <a:r>
              <a:rPr lang="en-US" sz="32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: </a:t>
            </a:r>
            <a:r>
              <a:rPr lang="en-US" sz="3200" b="0" strike="sngStrike" spc="-1" dirty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1690.00 </a:t>
            </a:r>
            <a:r>
              <a:rPr lang="en-US" sz="3200" b="0" strike="sngStrike" spc="-1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₽</a:t>
            </a:r>
            <a:r>
              <a:rPr lang="ru-RU" sz="3200" b="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3200" b="0" strike="noStrike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1</a:t>
            </a:r>
            <a:r>
              <a:rPr lang="ru-RU" sz="3200" b="0" strike="noStrike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4</a:t>
            </a:r>
            <a:r>
              <a:rPr lang="en-US" sz="3200" b="0" strike="noStrike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90.00 ₽</a:t>
            </a:r>
            <a:endParaRPr lang="en-US" sz="3200" b="0" strike="noStrike" spc="-1" dirty="0">
              <a:solidFill>
                <a:srgbClr val="7661F4"/>
              </a:solidFill>
              <a:latin typeface="Trebuchet MS" panose="020B0603020202020204" pitchFamily="34" charset="0"/>
            </a:endParaRPr>
          </a:p>
        </p:txBody>
      </p:sp>
      <p:pic>
        <p:nvPicPr>
          <p:cNvPr id="3076" name="Picture 4" descr="https://12twelve.ru/upload/image/p322.613__b_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12" b="23098"/>
          <a:stretch>
            <a:fillRect/>
          </a:stretch>
        </p:blipFill>
        <p:spPr bwMode="auto">
          <a:xfrm>
            <a:off x="4378444" y="1520248"/>
            <a:ext cx="5063802" cy="241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12twelve.ru/upload/image/p322.233__b_2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71"/>
          <a:stretch>
            <a:fillRect/>
          </a:stretch>
        </p:blipFill>
        <p:spPr bwMode="auto">
          <a:xfrm>
            <a:off x="12269737" y="377847"/>
            <a:ext cx="7812411" cy="675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" name="MAIN_PHOTO 84103"/>
          <p:cNvPicPr/>
          <p:nvPr/>
        </p:nvPicPr>
        <p:blipFill>
          <a:blip r:embed="rId2"/>
          <a:stretch>
            <a:fillRect/>
          </a:stretch>
        </p:blipFill>
        <p:spPr>
          <a:xfrm>
            <a:off x="2155780" y="734785"/>
            <a:ext cx="5321120" cy="5388429"/>
          </a:xfrm>
          <a:prstGeom prst="rect">
            <a:avLst/>
          </a:prstGeom>
          <a:ln w="0">
            <a:noFill/>
          </a:ln>
        </p:spPr>
      </p:pic>
      <p:pic>
        <p:nvPicPr>
          <p:cNvPr id="225" name="BRAND_LOGO_84103"/>
          <p:cNvPicPr/>
          <p:nvPr/>
        </p:nvPicPr>
        <p:blipFill>
          <a:blip r:embed="rId3"/>
          <a:stretch>
            <a:fillRect/>
          </a:stretch>
        </p:blipFill>
        <p:spPr>
          <a:xfrm>
            <a:off x="803440" y="615283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226" name="Прямоугольник 225"/>
          <p:cNvSpPr/>
          <p:nvPr/>
        </p:nvSpPr>
        <p:spPr>
          <a:xfrm>
            <a:off x="660520" y="5921049"/>
            <a:ext cx="9572400" cy="81560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Стакан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из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PLA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для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кофе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с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собой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, 280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мл</a:t>
            </a:r>
            <a:endParaRPr lang="en-US" sz="36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227" name="Прямоугольник 226"/>
          <p:cNvSpPr/>
          <p:nvPr/>
        </p:nvSpPr>
        <p:spPr>
          <a:xfrm>
            <a:off x="660520" y="6765269"/>
            <a:ext cx="9572400" cy="61734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 smtClean="0">
                <a:solidFill>
                  <a:srgbClr val="7F7F7F"/>
                </a:solidFill>
                <a:latin typeface="Trebuchet MS" panose="020B0603020202020204" pitchFamily="34" charset="0"/>
              </a:rPr>
              <a:t>P432.895 / </a:t>
            </a:r>
            <a:r>
              <a:rPr lang="ru-RU" sz="2000" b="0" strike="noStrike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МСК 3089 шт.</a:t>
            </a:r>
            <a:endParaRPr lang="en-US" sz="2000" b="0" strike="noStrike" spc="-1" dirty="0">
              <a:solidFill>
                <a:srgbClr val="7661F4"/>
              </a:solidFill>
              <a:latin typeface="Trebuchet MS" panose="020B0603020202020204" pitchFamily="34" charset="0"/>
            </a:endParaRPr>
          </a:p>
        </p:txBody>
      </p:sp>
      <p:sp>
        <p:nvSpPr>
          <p:cNvPr id="235" name="Прямоугольник 234"/>
          <p:cNvSpPr/>
          <p:nvPr/>
        </p:nvSpPr>
        <p:spPr>
          <a:xfrm>
            <a:off x="660520" y="7591279"/>
            <a:ext cx="9572400" cy="181588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 err="1" smtClean="0">
                <a:solidFill>
                  <a:srgbClr val="404040"/>
                </a:solidFill>
                <a:latin typeface="Trebuchet MS" panose="020B0603020202020204" pitchFamily="34" charset="0"/>
              </a:rPr>
              <a:t>Экологичная</a:t>
            </a:r>
            <a:r>
              <a:rPr lang="en-US" sz="2000" b="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альтернатива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обычным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стаканчикам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!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Добавьте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стиля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практичности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своему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утру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: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этот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стакан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PLA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прекрасно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подойдет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чтобы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брать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с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собой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ваш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любимый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горячий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напиток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Изготовлен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100%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биоразлагаемого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растительного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материала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(PLA),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что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делает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его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только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стильным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безопасным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для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планеты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Поставляется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с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силиконовым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держателем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крышкой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для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вашего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удобства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Подходит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для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большинства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кофемашин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содержит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меламин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Объем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280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мл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endParaRPr lang="en-US" sz="20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236" name="Прямоугольник 235"/>
          <p:cNvSpPr/>
          <p:nvPr/>
        </p:nvSpPr>
        <p:spPr>
          <a:xfrm>
            <a:off x="660520" y="9531855"/>
            <a:ext cx="9572400" cy="7661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Цена</a:t>
            </a:r>
            <a:r>
              <a:rPr lang="en-US" sz="32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: </a:t>
            </a:r>
            <a:r>
              <a:rPr lang="en-US" sz="3200" b="0" strike="sngStrike" spc="-1" dirty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1070.00 </a:t>
            </a:r>
            <a:r>
              <a:rPr lang="en-US" sz="3200" strike="sngStrike" spc="-1" dirty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₽</a:t>
            </a:r>
            <a:r>
              <a:rPr lang="en-US" sz="3200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3200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790.00 </a:t>
            </a:r>
            <a:r>
              <a:rPr lang="en-US" sz="3200" spc="-1" dirty="0">
                <a:solidFill>
                  <a:srgbClr val="7661F4"/>
                </a:solidFill>
                <a:latin typeface="Trebuchet MS" panose="020B0603020202020204" pitchFamily="34" charset="0"/>
              </a:rPr>
              <a:t>₽</a:t>
            </a:r>
            <a:endParaRPr lang="en-US" sz="3200" b="0" strike="noStrike" spc="-1" dirty="0">
              <a:solidFill>
                <a:srgbClr val="7661F4"/>
              </a:solidFill>
              <a:latin typeface="Trebuchet MS" panose="020B0603020202020204" pitchFamily="34" charset="0"/>
            </a:endParaRPr>
          </a:p>
        </p:txBody>
      </p:sp>
      <p:pic>
        <p:nvPicPr>
          <p:cNvPr id="15" name="BRAND_LOGO_84101"/>
          <p:cNvPicPr/>
          <p:nvPr/>
        </p:nvPicPr>
        <p:blipFill>
          <a:blip r:embed="rId3"/>
          <a:stretch>
            <a:fillRect/>
          </a:stretch>
        </p:blipFill>
        <p:spPr>
          <a:xfrm>
            <a:off x="10518760" y="5361454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16" name="Прямоугольник 15"/>
          <p:cNvSpPr/>
          <p:nvPr/>
        </p:nvSpPr>
        <p:spPr>
          <a:xfrm>
            <a:off x="10528371" y="5896892"/>
            <a:ext cx="7931210" cy="125880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Внешний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аккумулятор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с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защитой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от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микробов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, 5000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мАч</a:t>
            </a:r>
            <a:endParaRPr lang="en-US" sz="36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556875" y="7155698"/>
            <a:ext cx="9572400" cy="61734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 smtClean="0">
                <a:solidFill>
                  <a:srgbClr val="7F7F7F"/>
                </a:solidFill>
                <a:latin typeface="Trebuchet MS" panose="020B0603020202020204" pitchFamily="34" charset="0"/>
              </a:rPr>
              <a:t>P322.233</a:t>
            </a:r>
            <a:r>
              <a:rPr lang="ru-RU" sz="2000" b="0" strike="noStrike" spc="-1" dirty="0" smtClean="0">
                <a:solidFill>
                  <a:srgbClr val="7F7F7F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smtClean="0">
                <a:solidFill>
                  <a:srgbClr val="7F7F7F"/>
                </a:solidFill>
                <a:latin typeface="Trebuchet MS" panose="020B0603020202020204" pitchFamily="34" charset="0"/>
              </a:rPr>
              <a:t>/ </a:t>
            </a:r>
            <a:r>
              <a:rPr lang="ru-RU" sz="2000" b="0" strike="noStrike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МСК </a:t>
            </a:r>
            <a:r>
              <a:rPr lang="en-US" sz="2000" b="0" strike="noStrike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2554 </a:t>
            </a:r>
            <a:r>
              <a:rPr lang="ru-RU" sz="2000" b="0" strike="noStrike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шт.</a:t>
            </a:r>
            <a:endParaRPr lang="en-US" sz="2000" b="0" strike="noStrike" spc="-1" dirty="0">
              <a:solidFill>
                <a:srgbClr val="7661F4"/>
              </a:solidFill>
              <a:latin typeface="Trebuchet MS" panose="020B0603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0509748" y="7899478"/>
            <a:ext cx="9229681" cy="206210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 err="1" smtClean="0">
                <a:solidFill>
                  <a:srgbClr val="404040"/>
                </a:solidFill>
                <a:latin typeface="Trebuchet MS" panose="020B0603020202020204" pitchFamily="34" charset="0"/>
              </a:rPr>
              <a:t>Внешний</a:t>
            </a:r>
            <a:r>
              <a:rPr lang="en-US" sz="2000" b="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аккумулятор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карманного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размера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5000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мАч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сделан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ABS-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пластика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с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добавлением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антимикробного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агента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Biomaster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который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обеспечивает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дополнительную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защиту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вредоносных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бактерий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b="0" strike="noStrike" spc="-1" dirty="0" err="1" smtClean="0">
                <a:solidFill>
                  <a:srgbClr val="404040"/>
                </a:solidFill>
                <a:latin typeface="Trebuchet MS" panose="020B0603020202020204" pitchFamily="34" charset="0"/>
              </a:rPr>
              <a:t>Устройство</a:t>
            </a:r>
            <a:r>
              <a:rPr lang="en-US" sz="2000" b="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оснащено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литий-полимерным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аккумулятором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класса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А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емкостью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5000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мАч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позволяющим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зарядить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смартфон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3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раз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Вход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micro USB: 5 В / 2 А; 2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порта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USB с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выходом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: 5 В / 2 А; 4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светодиодных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индикатора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передней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панели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показывающие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уровень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заряда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устройства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endParaRPr lang="en-US" sz="20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0509748" y="9939189"/>
            <a:ext cx="9572400" cy="7661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Цена</a:t>
            </a:r>
            <a:r>
              <a:rPr lang="en-US" sz="32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: </a:t>
            </a:r>
            <a:r>
              <a:rPr lang="en-US" sz="3200" b="0" strike="sngStrike" spc="-1" dirty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1390.00 </a:t>
            </a:r>
            <a:r>
              <a:rPr lang="en-US" sz="3200" b="0" strike="sngStrike" spc="-1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₽</a:t>
            </a:r>
            <a:r>
              <a:rPr lang="ru-RU" sz="3200" b="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ru-RU" sz="3200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999</a:t>
            </a:r>
            <a:r>
              <a:rPr lang="en-US" sz="3200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.00 </a:t>
            </a:r>
            <a:r>
              <a:rPr lang="en-US" sz="3200" spc="-1" dirty="0">
                <a:solidFill>
                  <a:srgbClr val="7661F4"/>
                </a:solidFill>
                <a:latin typeface="Trebuchet MS" panose="020B0603020202020204" pitchFamily="34" charset="0"/>
              </a:rPr>
              <a:t>₽</a:t>
            </a:r>
            <a:endParaRPr lang="en-US" sz="3200" b="0" strike="noStrike" spc="-1" dirty="0">
              <a:solidFill>
                <a:srgbClr val="7661F4"/>
              </a:solidFill>
              <a:latin typeface="Trebuchet MS" panose="020B0603020202020204" pitchFamily="34" charset="0"/>
            </a:endParaRPr>
          </a:p>
        </p:txBody>
      </p:sp>
      <p:pic>
        <p:nvPicPr>
          <p:cNvPr id="12292" name="Picture 4" descr="https://12twelve.ru/upload/image/p322.233__p_50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7" t="9938" r="21411" b="6582"/>
          <a:stretch>
            <a:fillRect/>
          </a:stretch>
        </p:blipFill>
        <p:spPr bwMode="auto">
          <a:xfrm>
            <a:off x="8633732" y="531896"/>
            <a:ext cx="3846285" cy="53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8" name="Picture 8" descr="https://12twelve.ru/upload/image/P611.3703_1500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7343" y="1904760"/>
            <a:ext cx="4625915" cy="4883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4" name="BRAND_LOGO_84107"/>
          <p:cNvPicPr/>
          <p:nvPr/>
        </p:nvPicPr>
        <p:blipFill>
          <a:blip r:embed="rId2"/>
          <a:stretch>
            <a:fillRect/>
          </a:stretch>
        </p:blipFill>
        <p:spPr>
          <a:xfrm>
            <a:off x="10049040" y="114300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265" name="Прямоугольник 264"/>
          <p:cNvSpPr/>
          <p:nvPr/>
        </p:nvSpPr>
        <p:spPr>
          <a:xfrm>
            <a:off x="9906120" y="1905120"/>
            <a:ext cx="8153280" cy="169892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Набор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вечных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цветных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карандашей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Micki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Infinity GRS, 12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шт</a:t>
            </a:r>
            <a:endParaRPr lang="en-US" sz="36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266" name="Прямоугольник 265"/>
          <p:cNvSpPr/>
          <p:nvPr/>
        </p:nvSpPr>
        <p:spPr>
          <a:xfrm>
            <a:off x="9906120" y="3048120"/>
            <a:ext cx="9572400" cy="61734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P611.3703</a:t>
            </a:r>
            <a:endParaRPr lang="en-US" sz="20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267" name="Прямоугольник 266"/>
          <p:cNvSpPr/>
          <p:nvPr/>
        </p:nvSpPr>
        <p:spPr>
          <a:xfrm>
            <a:off x="9906120" y="3619440"/>
            <a:ext cx="9412394" cy="48526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Цвет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товара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белый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Материал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бумага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графит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Размер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изделия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16.5 x 5.3 x 2.8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Вес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0.062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кг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>
                <a:solidFill>
                  <a:srgbClr val="7661F4"/>
                </a:solidFill>
                <a:latin typeface="Trebuchet MS" panose="020B0603020202020204" pitchFamily="34" charset="0"/>
              </a:rPr>
              <a:t>МСК 984 </a:t>
            </a:r>
            <a:r>
              <a:rPr lang="en-US" sz="2000" strike="noStrike" spc="-1" dirty="0" err="1">
                <a:solidFill>
                  <a:srgbClr val="7661F4"/>
                </a:solidFill>
                <a:latin typeface="Trebuchet MS" panose="020B0603020202020204" pitchFamily="34" charset="0"/>
              </a:rPr>
              <a:t>шт</a:t>
            </a:r>
            <a:r>
              <a:rPr lang="en-US" sz="2000" strike="noStrike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.</a:t>
            </a:r>
            <a:endParaRPr lang="en-US" sz="2000" strike="noStrike" spc="-1" dirty="0">
              <a:solidFill>
                <a:srgbClr val="7661F4"/>
              </a:solidFill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Раскройте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свой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творческий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потенциал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с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набором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вечных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цветных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карандашей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Micki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Infinity GRS.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комплекте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12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насыщенных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цветов</a:t>
            </a:r>
            <a:r>
              <a:rPr lang="en-US" sz="200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.</a:t>
            </a:r>
            <a:endParaRPr lang="en-US" sz="2000" strike="noStrike" spc="-1" dirty="0" smtClean="0">
              <a:solidFill>
                <a:srgbClr val="404040"/>
              </a:solidFill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 smtClean="0">
                <a:solidFill>
                  <a:srgbClr val="404040"/>
                </a:solidFill>
                <a:latin typeface="Trebuchet MS" panose="020B0603020202020204" pitchFamily="34" charset="0"/>
              </a:rPr>
              <a:t>Каждый</a:t>
            </a:r>
            <a:r>
              <a:rPr lang="en-US" sz="200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карандаш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94%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состоит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переработанной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бумаги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молочных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пакетов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(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сертификат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GRS)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оснащен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прочным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графитовым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стержнем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для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плавного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долговечного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письма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отличие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традиционных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деревянных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карандашей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которые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пишут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около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200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метров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вечные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карандаши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могут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прочертить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линию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20 000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метров</a:t>
            </a:r>
            <a:r>
              <a:rPr lang="en-US" sz="200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.</a:t>
            </a:r>
            <a:endParaRPr lang="en-US" sz="2000" strike="noStrike" spc="-1" dirty="0" smtClean="0">
              <a:solidFill>
                <a:srgbClr val="404040"/>
              </a:solidFill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 smtClean="0">
                <a:solidFill>
                  <a:srgbClr val="404040"/>
                </a:solidFill>
                <a:latin typeface="Trebuchet MS" panose="020B0603020202020204" pitchFamily="34" charset="0"/>
              </a:rPr>
              <a:t>Они</a:t>
            </a:r>
            <a:r>
              <a:rPr lang="en-US" sz="200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только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пишут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как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обычные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карандаши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легко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стираются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Набор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упакован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экологичную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коробку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FSC® Mix.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Откройте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для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себя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карандаши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которые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служат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дольше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пишут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плавнее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превосходят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все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ожидания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</a:t>
            </a:r>
            <a:endParaRPr lang="en-US" sz="200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268" name="Прямоугольник 267"/>
          <p:cNvSpPr/>
          <p:nvPr/>
        </p:nvSpPr>
        <p:spPr>
          <a:xfrm>
            <a:off x="9906120" y="8472050"/>
            <a:ext cx="9572400" cy="7661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Цена</a:t>
            </a:r>
            <a:r>
              <a:rPr lang="en-US" sz="32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: </a:t>
            </a:r>
            <a:r>
              <a:rPr lang="en-US" sz="3200" b="0" strike="sngStrike" spc="-1" dirty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440.00 </a:t>
            </a:r>
            <a:r>
              <a:rPr lang="en-US" sz="3200" b="0" strike="sngStrike" spc="-1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₽</a:t>
            </a:r>
            <a:r>
              <a:rPr lang="en-US" sz="3200" b="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3200" b="0" strike="noStrike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430.00 ₽</a:t>
            </a:r>
            <a:endParaRPr lang="en-US" sz="3200" b="0" strike="noStrike" spc="-1" dirty="0">
              <a:solidFill>
                <a:srgbClr val="7661F4"/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3550"/>
            <a:ext cx="9312262" cy="11305800"/>
          </a:xfrm>
          <a:prstGeom prst="rect">
            <a:avLst/>
          </a:prstGeom>
          <a:solidFill>
            <a:srgbClr val="7661F4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0244" name="Picture 4" descr="https://12twelve.ru/upload/image/P611.3703__B_3__eee0caa02d0145179dab8fa1de4747d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7"/>
          <a:stretch>
            <a:fillRect/>
          </a:stretch>
        </p:blipFill>
        <p:spPr bwMode="auto">
          <a:xfrm>
            <a:off x="-1" y="3550"/>
            <a:ext cx="9169343" cy="1130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BRAND_LOGO_84098"/>
          <p:cNvPicPr/>
          <p:nvPr/>
        </p:nvPicPr>
        <p:blipFill>
          <a:blip r:embed="rId1"/>
          <a:stretch>
            <a:fillRect/>
          </a:stretch>
        </p:blipFill>
        <p:spPr>
          <a:xfrm>
            <a:off x="10049040" y="114300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168" name="Прямоугольник 167"/>
          <p:cNvSpPr/>
          <p:nvPr/>
        </p:nvSpPr>
        <p:spPr>
          <a:xfrm>
            <a:off x="9906120" y="1905120"/>
            <a:ext cx="9572400" cy="125880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rebuchet MS" panose="020B0603020202020204" pitchFamily="34" charset="0"/>
              </a:rPr>
              <a:t>Легкий рюкзак роллтоп Impact из RPET AWARE™</a:t>
            </a:r>
            <a:endParaRPr lang="en-US" sz="3600" b="0" strike="noStrike" spc="-1">
              <a:latin typeface="Trebuchet MS" panose="020B0603020202020204" pitchFamily="34" charset="0"/>
            </a:endParaRPr>
          </a:p>
        </p:txBody>
      </p:sp>
      <p:sp>
        <p:nvSpPr>
          <p:cNvPr id="169" name="Прямоугольник 168"/>
          <p:cNvSpPr/>
          <p:nvPr/>
        </p:nvSpPr>
        <p:spPr>
          <a:xfrm>
            <a:off x="9906120" y="3048120"/>
            <a:ext cx="9572400" cy="61734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P762.752</a:t>
            </a:r>
            <a:endParaRPr lang="en-US" sz="20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177" name="Прямоугольник 176"/>
          <p:cNvSpPr/>
          <p:nvPr/>
        </p:nvSpPr>
        <p:spPr>
          <a:xfrm>
            <a:off x="9906120" y="3657960"/>
            <a:ext cx="9035023" cy="429604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Цвет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товара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темно-серый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Материал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переработанный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пластик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Размер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изделия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31.5 x 14.5 x 46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Вес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0.24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кг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>
                <a:solidFill>
                  <a:srgbClr val="7661F4"/>
                </a:solidFill>
                <a:latin typeface="Trebuchet MS" panose="020B0603020202020204" pitchFamily="34" charset="0"/>
              </a:rPr>
              <a:t>МСК 473 </a:t>
            </a:r>
            <a:r>
              <a:rPr lang="en-US" sz="2000" strike="noStrike" spc="-1" dirty="0" err="1">
                <a:solidFill>
                  <a:srgbClr val="7661F4"/>
                </a:solidFill>
                <a:latin typeface="Trebuchet MS" panose="020B0603020202020204" pitchFamily="34" charset="0"/>
              </a:rPr>
              <a:t>шт</a:t>
            </a:r>
            <a:r>
              <a:rPr lang="en-US" sz="2000" strike="noStrike" spc="-1" dirty="0">
                <a:solidFill>
                  <a:srgbClr val="7661F4"/>
                </a:solidFill>
                <a:latin typeface="Trebuchet MS" panose="020B0603020202020204" pitchFamily="34" charset="0"/>
              </a:rPr>
              <a:t>. </a:t>
            </a:r>
            <a:endParaRPr lang="en-US" sz="2000" strike="noStrike" spc="-1" dirty="0" smtClean="0">
              <a:solidFill>
                <a:srgbClr val="7661F4"/>
              </a:solidFill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 smtClean="0">
                <a:solidFill>
                  <a:srgbClr val="404040"/>
                </a:solidFill>
                <a:latin typeface="Trebuchet MS" panose="020B0603020202020204" pitchFamily="34" charset="0"/>
              </a:rPr>
              <a:t>Коллекция</a:t>
            </a:r>
            <a:r>
              <a:rPr lang="en-US" sz="200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Impact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сделана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с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добавлением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индикатора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AWARE™,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наличие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которого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гарантирует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что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изделиях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использованы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подлинные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переработанные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материалы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а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процессе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производства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особое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внимание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уделялось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экономии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воды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endParaRPr lang="en-US" sz="2000" strike="noStrike" spc="-1" dirty="0" smtClean="0">
              <a:solidFill>
                <a:srgbClr val="404040"/>
              </a:solidFill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 smtClean="0">
                <a:solidFill>
                  <a:srgbClr val="404040"/>
                </a:solidFill>
                <a:latin typeface="Trebuchet MS" panose="020B0603020202020204" pitchFamily="34" charset="0"/>
              </a:rPr>
              <a:t>Рюкзак</a:t>
            </a:r>
            <a:r>
              <a:rPr lang="en-US" sz="200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выполнен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материала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RPET 300D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вмещает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все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самое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необходимое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производстве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этой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модели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было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переработано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11,6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пластиковых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бутылок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объемом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500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мл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сэкономлено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6,92 л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воды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(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этот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показатель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основан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сравнении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с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первичным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материалом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). </a:t>
            </a:r>
            <a:endParaRPr lang="en-US" sz="200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178" name="Прямоугольник 177"/>
          <p:cNvSpPr/>
          <p:nvPr/>
        </p:nvSpPr>
        <p:spPr>
          <a:xfrm>
            <a:off x="9906120" y="7954008"/>
            <a:ext cx="9572400" cy="7661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Цена</a:t>
            </a:r>
            <a:r>
              <a:rPr lang="en-US" sz="32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: </a:t>
            </a:r>
            <a:r>
              <a:rPr lang="en-US" sz="3200" b="0" strike="sngStrike" spc="-1" dirty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2190.00 </a:t>
            </a:r>
            <a:r>
              <a:rPr lang="en-US" sz="3200" b="0" strike="sngStrike" spc="-1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₽</a:t>
            </a:r>
            <a:r>
              <a:rPr lang="en-US" sz="3200" b="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3200" b="0" strike="noStrike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1990.00 ₽</a:t>
            </a:r>
            <a:endParaRPr lang="en-US" sz="3200" b="0" strike="noStrike" spc="-1" dirty="0">
              <a:solidFill>
                <a:srgbClr val="7661F4"/>
              </a:solidFill>
              <a:latin typeface="Trebuchet MS" panose="020B0603020202020204" pitchFamily="34" charset="0"/>
            </a:endParaRPr>
          </a:p>
        </p:txBody>
      </p:sp>
      <p:pic>
        <p:nvPicPr>
          <p:cNvPr id="13314" name="Picture 2" descr="https://12twelve.ru/upload/image/p762.752__b_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8"/>
          <a:stretch>
            <a:fillRect/>
          </a:stretch>
        </p:blipFill>
        <p:spPr bwMode="auto">
          <a:xfrm>
            <a:off x="594622" y="2084150"/>
            <a:ext cx="5028253" cy="586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12twelve.ru/upload/image/p762.752__b_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9" r="12158"/>
          <a:stretch>
            <a:fillRect/>
          </a:stretch>
        </p:blipFill>
        <p:spPr bwMode="auto">
          <a:xfrm>
            <a:off x="4898842" y="3665468"/>
            <a:ext cx="4469901" cy="600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рямоугольник 37"/>
          <p:cNvSpPr/>
          <p:nvPr/>
        </p:nvSpPr>
        <p:spPr>
          <a:xfrm>
            <a:off x="11312900" y="3550"/>
            <a:ext cx="8791200" cy="11305800"/>
          </a:xfrm>
          <a:prstGeom prst="rect">
            <a:avLst/>
          </a:prstGeom>
          <a:solidFill>
            <a:srgbClr val="7661F4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" name="Прямоугольник 6"/>
          <p:cNvSpPr/>
          <p:nvPr/>
        </p:nvSpPr>
        <p:spPr>
          <a:xfrm>
            <a:off x="1087439" y="1641504"/>
            <a:ext cx="9371012" cy="802989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anchor="ctr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3600" strike="noStrike" spc="-1" dirty="0">
              <a:solidFill>
                <a:schemeClr val="bg1">
                  <a:lumMod val="50000"/>
                </a:schemeClr>
              </a:solidFill>
              <a:latin typeface="Trebuchet MS" panose="020B0603020202020204" pitchFamily="34" charset="0"/>
            </a:endParaRPr>
          </a:p>
          <a:p>
            <a:pPr>
              <a:spcAft>
                <a:spcPts val="1100"/>
              </a:spcAft>
              <a:tabLst>
                <a:tab pos="0" algn="l"/>
              </a:tabLst>
            </a:pPr>
            <a:r>
              <a:rPr lang="ru-RU" sz="3600" spc="-1" dirty="0" smtClean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Подарок от Деда Мороза?</a:t>
            </a:r>
            <a:endParaRPr lang="ru-RU" sz="3600" spc="-1" dirty="0" smtClean="0">
              <a:solidFill>
                <a:schemeClr val="bg1">
                  <a:lumMod val="50000"/>
                </a:schemeClr>
              </a:solidFill>
              <a:latin typeface="Trebuchet MS" panose="020B0603020202020204" pitchFamily="34" charset="0"/>
            </a:endParaRPr>
          </a:p>
          <a:p>
            <a:pPr>
              <a:spcAft>
                <a:spcPts val="1100"/>
              </a:spcAft>
              <a:tabLst>
                <a:tab pos="0" algn="l"/>
              </a:tabLst>
            </a:pPr>
            <a:r>
              <a:rPr lang="ru-RU" sz="3600" strike="noStrike" spc="-1" dirty="0" smtClean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Нет! Новогодняя распродажа в </a:t>
            </a:r>
            <a:r>
              <a:rPr lang="en-US" sz="3600" strike="noStrike" spc="-1" dirty="0" smtClean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Twelve</a:t>
            </a:r>
            <a:r>
              <a:rPr lang="ru-RU" sz="3600" strike="noStrike" spc="-1" dirty="0" smtClean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.</a:t>
            </a:r>
            <a:endParaRPr lang="ru-RU" sz="3600" strike="noStrike" spc="-1" dirty="0" smtClean="0">
              <a:solidFill>
                <a:schemeClr val="bg1">
                  <a:lumMod val="50000"/>
                </a:schemeClr>
              </a:solidFill>
              <a:latin typeface="Trebuchet MS" panose="020B0603020202020204" pitchFamily="34" charset="0"/>
            </a:endParaRPr>
          </a:p>
          <a:p>
            <a:pPr>
              <a:spcAft>
                <a:spcPts val="1100"/>
              </a:spcAft>
              <a:tabLst>
                <a:tab pos="0" algn="l"/>
              </a:tabLst>
            </a:pPr>
            <a:endParaRPr lang="ru-RU" sz="3600" spc="-1" dirty="0">
              <a:solidFill>
                <a:schemeClr val="bg1">
                  <a:lumMod val="50000"/>
                </a:schemeClr>
              </a:solidFill>
              <a:latin typeface="Trebuchet MS" panose="020B0603020202020204" pitchFamily="34" charset="0"/>
            </a:endParaRPr>
          </a:p>
          <a:p>
            <a:pPr>
              <a:spcAft>
                <a:spcPts val="1100"/>
              </a:spcAft>
              <a:tabLst>
                <a:tab pos="0" algn="l"/>
              </a:tabLst>
            </a:pPr>
            <a:r>
              <a:rPr lang="ru-RU" sz="3600" spc="-1" dirty="0" smtClean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С 1 октября включаем скидки до 40%, чтобы даже с небольшим бюджетом ваши корпоративные подарки выглядели роскошно!</a:t>
            </a:r>
            <a:endParaRPr lang="ru-RU" sz="3600" spc="-1" dirty="0" smtClean="0">
              <a:solidFill>
                <a:schemeClr val="bg1">
                  <a:lumMod val="50000"/>
                </a:schemeClr>
              </a:solidFill>
              <a:latin typeface="Trebuchet MS" panose="020B0603020202020204" pitchFamily="34" charset="0"/>
            </a:endParaRPr>
          </a:p>
          <a:p>
            <a:pPr>
              <a:spcAft>
                <a:spcPts val="1100"/>
              </a:spcAft>
              <a:tabLst>
                <a:tab pos="0" algn="l"/>
              </a:tabLst>
            </a:pPr>
            <a:endParaRPr lang="ru-RU" sz="3600" spc="-1" dirty="0" smtClean="0">
              <a:solidFill>
                <a:schemeClr val="bg1">
                  <a:lumMod val="50000"/>
                </a:schemeClr>
              </a:solidFill>
              <a:latin typeface="Trebuchet MS" panose="020B0603020202020204" pitchFamily="34" charset="0"/>
            </a:endParaRPr>
          </a:p>
          <a:p>
            <a:pPr>
              <a:spcAft>
                <a:spcPts val="1100"/>
              </a:spcAft>
              <a:tabLst>
                <a:tab pos="0" algn="l"/>
              </a:tabLst>
            </a:pPr>
            <a:r>
              <a:rPr lang="ru-RU" sz="3600" spc="-1" dirty="0" smtClean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Обновленные цены уже на сайте </a:t>
            </a:r>
            <a:r>
              <a:rPr lang="ru-RU" sz="3600" u="sng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12</a:t>
            </a:r>
            <a:r>
              <a:rPr lang="en-US" sz="3600" u="sng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twelve.ru</a:t>
            </a:r>
            <a:r>
              <a:rPr lang="ru-RU" sz="3600" spc="-1" dirty="0" smtClean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. Предложение действует, пока товар в наличии на складе Москва.</a:t>
            </a:r>
            <a:endParaRPr lang="ru-RU" sz="3600" spc="-1" dirty="0" smtClean="0">
              <a:solidFill>
                <a:schemeClr val="bg1">
                  <a:lumMod val="50000"/>
                </a:schemeClr>
              </a:solidFill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1100"/>
              </a:spcAft>
              <a:tabLst>
                <a:tab pos="0" algn="l"/>
              </a:tabLst>
            </a:pPr>
            <a:endParaRPr lang="en-US" sz="3600" strike="noStrike" spc="-1" dirty="0">
              <a:solidFill>
                <a:schemeClr val="bg1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1026" name="Picture 2" descr="https://12twelve.ru/upload/image/p262.973__m_400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" r="41588"/>
          <a:stretch>
            <a:fillRect/>
          </a:stretch>
        </p:blipFill>
        <p:spPr bwMode="auto">
          <a:xfrm>
            <a:off x="11487150" y="3550"/>
            <a:ext cx="8616950" cy="1130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BRAND_LOGO_84100"/>
          <p:cNvPicPr/>
          <p:nvPr/>
        </p:nvPicPr>
        <p:blipFill>
          <a:blip r:embed="rId1"/>
          <a:stretch>
            <a:fillRect/>
          </a:stretch>
        </p:blipFill>
        <p:spPr>
          <a:xfrm>
            <a:off x="10049040" y="114300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194" name="Прямоугольник 193"/>
          <p:cNvSpPr/>
          <p:nvPr/>
        </p:nvSpPr>
        <p:spPr>
          <a:xfrm>
            <a:off x="10049040" y="1904760"/>
            <a:ext cx="9572400" cy="12557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Рюкзак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для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ноутбука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из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гладкого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полиуретана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, </a:t>
            </a:r>
            <a:r>
              <a:rPr lang="en-US" sz="3600" b="1" strike="noStrike" spc="-1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15.6”</a:t>
            </a:r>
            <a:endParaRPr lang="en-US" sz="36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195" name="Прямоугольник 194"/>
          <p:cNvSpPr/>
          <p:nvPr/>
        </p:nvSpPr>
        <p:spPr>
          <a:xfrm>
            <a:off x="10049040" y="3048120"/>
            <a:ext cx="9572400" cy="61734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P762.575</a:t>
            </a:r>
            <a:endParaRPr lang="en-US" sz="20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203" name="Прямоугольник 202"/>
          <p:cNvSpPr/>
          <p:nvPr/>
        </p:nvSpPr>
        <p:spPr>
          <a:xfrm>
            <a:off x="10049040" y="3665468"/>
            <a:ext cx="9035023" cy="362150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Цвет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товара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темно-синий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Материал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полиуретан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полиэстер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Размер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изделия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31 x 15 x 45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Вес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0.485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кг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>
                <a:solidFill>
                  <a:srgbClr val="7661F4"/>
                </a:solidFill>
                <a:latin typeface="Trebuchet MS" panose="020B0603020202020204" pitchFamily="34" charset="0"/>
              </a:rPr>
              <a:t>МСК 934 </a:t>
            </a:r>
            <a:r>
              <a:rPr lang="en-US" sz="2000" strike="noStrike" spc="-1" dirty="0" err="1">
                <a:solidFill>
                  <a:srgbClr val="7661F4"/>
                </a:solidFill>
                <a:latin typeface="Trebuchet MS" panose="020B0603020202020204" pitchFamily="34" charset="0"/>
              </a:rPr>
              <a:t>шт</a:t>
            </a:r>
            <a:r>
              <a:rPr lang="en-US" sz="2000" strike="noStrike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.</a:t>
            </a:r>
            <a:endParaRPr lang="en-US" sz="2000" strike="noStrike" spc="-1" dirty="0">
              <a:solidFill>
                <a:srgbClr val="7661F4"/>
              </a:solidFill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Минималистичный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рюкзак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гладкого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полиуретана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с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подкладкой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		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дополнительным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карманом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для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ноутбука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15,6 </a:t>
            </a:r>
            <a:r>
              <a:rPr lang="en-US" sz="2000" strike="noStrike" spc="-1" dirty="0" err="1" smtClean="0">
                <a:solidFill>
                  <a:srgbClr val="404040"/>
                </a:solidFill>
                <a:latin typeface="Trebuchet MS" panose="020B0603020202020204" pitchFamily="34" charset="0"/>
              </a:rPr>
              <a:t>дюймов</a:t>
            </a:r>
            <a:r>
              <a:rPr lang="en-US" sz="200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.</a:t>
            </a:r>
            <a:endParaRPr lang="en-US" sz="2000" strike="noStrike" spc="-1" dirty="0" smtClean="0">
              <a:solidFill>
                <a:srgbClr val="404040"/>
              </a:solidFill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 smtClean="0">
                <a:solidFill>
                  <a:srgbClr val="404040"/>
                </a:solidFill>
                <a:latin typeface="Trebuchet MS" panose="020B0603020202020204" pitchFamily="34" charset="0"/>
              </a:rPr>
              <a:t>Также</a:t>
            </a:r>
            <a:r>
              <a:rPr lang="en-US" sz="200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предусмотрены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2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внутренних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кармана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2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петли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для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ручек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Задняя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стенка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сетчатого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материала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регулируемые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 smtClean="0">
                <a:solidFill>
                  <a:srgbClr val="404040"/>
                </a:solidFill>
                <a:latin typeface="Trebuchet MS" panose="020B0603020202020204" pitchFamily="34" charset="0"/>
              </a:rPr>
              <a:t>лямки</a:t>
            </a:r>
            <a:r>
              <a:rPr lang="en-US" sz="200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.</a:t>
            </a:r>
            <a:endParaRPr lang="en-US" sz="2000" strike="noStrike" spc="-1" dirty="0" smtClean="0">
              <a:solidFill>
                <a:srgbClr val="404040"/>
              </a:solidFill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 smtClean="0">
                <a:solidFill>
                  <a:srgbClr val="404040"/>
                </a:solidFill>
                <a:latin typeface="Trebuchet MS" panose="020B0603020202020204" pitchFamily="34" charset="0"/>
              </a:rPr>
              <a:t>Снаружи</a:t>
            </a:r>
            <a:r>
              <a:rPr lang="en-US" sz="200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— 100%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полиуретан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внутри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—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полиэстер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210D.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Без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ПВХ.</a:t>
            </a:r>
            <a:endParaRPr lang="en-US" sz="200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204" name="Прямоугольник 203"/>
          <p:cNvSpPr/>
          <p:nvPr/>
        </p:nvSpPr>
        <p:spPr>
          <a:xfrm>
            <a:off x="10049040" y="7286972"/>
            <a:ext cx="9572400" cy="7661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Цена</a:t>
            </a:r>
            <a:r>
              <a:rPr lang="en-US" sz="32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: </a:t>
            </a:r>
            <a:r>
              <a:rPr lang="en-US" sz="3200" b="0" strike="sngStrike" spc="-1" dirty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5500.00 </a:t>
            </a:r>
            <a:r>
              <a:rPr lang="en-US" sz="3200" b="0" strike="sngStrike" spc="-1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₽</a:t>
            </a:r>
            <a:r>
              <a:rPr lang="en-US" sz="3200" b="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3200" b="0" strike="noStrike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4390.00 ₽</a:t>
            </a:r>
            <a:endParaRPr lang="en-US" sz="3200" b="0" strike="noStrike" spc="-1" dirty="0">
              <a:solidFill>
                <a:srgbClr val="7661F4"/>
              </a:solidFill>
              <a:latin typeface="Trebuchet MS" panose="020B0603020202020204" pitchFamily="34" charset="0"/>
            </a:endParaRPr>
          </a:p>
        </p:txBody>
      </p:sp>
      <p:pic>
        <p:nvPicPr>
          <p:cNvPr id="14338" name="Picture 2" descr="https://12twelve.ru/upload/image/p762.575__b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77" y="1143000"/>
            <a:ext cx="9206376" cy="920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MAIN_PHOTO 84102"/>
          <p:cNvPicPr/>
          <p:nvPr/>
        </p:nvPicPr>
        <p:blipFill>
          <a:blip r:embed="rId1"/>
          <a:stretch>
            <a:fillRect/>
          </a:stretch>
        </p:blipFill>
        <p:spPr>
          <a:xfrm>
            <a:off x="571680" y="1317172"/>
            <a:ext cx="9019800" cy="9019800"/>
          </a:xfrm>
          <a:prstGeom prst="rect">
            <a:avLst/>
          </a:prstGeom>
          <a:ln w="0">
            <a:noFill/>
          </a:ln>
        </p:spPr>
      </p:pic>
      <p:pic>
        <p:nvPicPr>
          <p:cNvPr id="212" name="BRAND_LOGO_84102"/>
          <p:cNvPicPr/>
          <p:nvPr/>
        </p:nvPicPr>
        <p:blipFill>
          <a:blip r:embed="rId2"/>
          <a:stretch>
            <a:fillRect/>
          </a:stretch>
        </p:blipFill>
        <p:spPr>
          <a:xfrm>
            <a:off x="9949662" y="114300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213" name="Прямоугольник 212"/>
          <p:cNvSpPr/>
          <p:nvPr/>
        </p:nvSpPr>
        <p:spPr>
          <a:xfrm>
            <a:off x="9906120" y="1905120"/>
            <a:ext cx="9572400" cy="12557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Антикражный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рюкзак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Impact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из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RPET AWARE™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для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ноутбука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3600" b="1" strike="noStrike" spc="-1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15.6”</a:t>
            </a:r>
            <a:endParaRPr lang="en-US" sz="36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214" name="Прямоугольник 213"/>
          <p:cNvSpPr/>
          <p:nvPr/>
        </p:nvSpPr>
        <p:spPr>
          <a:xfrm>
            <a:off x="9906120" y="3048120"/>
            <a:ext cx="9572400" cy="61734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P762.002</a:t>
            </a:r>
            <a:endParaRPr lang="en-US" sz="20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222" name="Прямоугольник 221"/>
          <p:cNvSpPr/>
          <p:nvPr/>
        </p:nvSpPr>
        <p:spPr>
          <a:xfrm>
            <a:off x="9906120" y="3665468"/>
            <a:ext cx="9572400" cy="497238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Цвет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товара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темно-серый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Материал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переработанный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пластик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Размер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изделия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30 x 12 x 40.5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Вес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0.72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кг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>
                <a:solidFill>
                  <a:srgbClr val="7661F4"/>
                </a:solidFill>
                <a:latin typeface="Trebuchet MS" panose="020B0603020202020204" pitchFamily="34" charset="0"/>
              </a:rPr>
              <a:t>МСК 125 </a:t>
            </a:r>
            <a:r>
              <a:rPr lang="en-US" sz="2000" strike="noStrike" spc="-1" dirty="0" err="1">
                <a:solidFill>
                  <a:srgbClr val="7661F4"/>
                </a:solidFill>
                <a:latin typeface="Trebuchet MS" panose="020B0603020202020204" pitchFamily="34" charset="0"/>
              </a:rPr>
              <a:t>шт</a:t>
            </a:r>
            <a:r>
              <a:rPr lang="en-US" sz="2000" strike="noStrike" spc="-1" dirty="0">
                <a:solidFill>
                  <a:srgbClr val="7661F4"/>
                </a:solidFill>
                <a:latin typeface="Trebuchet MS" panose="020B0603020202020204" pitchFamily="34" charset="0"/>
              </a:rPr>
              <a:t>. </a:t>
            </a:r>
            <a:endParaRPr lang="en-US" sz="2000" strike="noStrike" spc="-1" dirty="0" smtClean="0">
              <a:solidFill>
                <a:srgbClr val="7661F4"/>
              </a:solidFill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Рюкзак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Impact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RPET AWARE™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для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ноутбука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15.6"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поражает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своей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простотой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	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современным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дизайном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Универсален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идеально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подходит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для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работы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отдыха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Вмещает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ноутбук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диагональю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15.6".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Внутри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есть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органайзер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кармашек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держатель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для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ручек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Внешняя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ткань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подкладка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—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полиэстер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AWARE™,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сделанный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переработанных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ПЭТ-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бутылок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AWARE™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работает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только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с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настоящими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переработанными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материалами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которые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можно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отследить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течение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всего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цикла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производства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что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делает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эту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технологию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уникальной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Используя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переработанные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материалы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можем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сохранить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огромное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количество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воды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что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благотворно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скажется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окружающей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среде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Внешняя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ткань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рюкзака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подкладка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— 100%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переработанный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полиэстер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AWARE™.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содержит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ПВХ.</a:t>
            </a:r>
            <a:endParaRPr lang="en-US" sz="200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223" name="Прямоугольник 222"/>
          <p:cNvSpPr/>
          <p:nvPr/>
        </p:nvSpPr>
        <p:spPr>
          <a:xfrm>
            <a:off x="9906120" y="8637855"/>
            <a:ext cx="9572400" cy="7661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Цена</a:t>
            </a:r>
            <a:r>
              <a:rPr lang="en-US" sz="32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: </a:t>
            </a:r>
            <a:r>
              <a:rPr lang="en-US" sz="3200" b="0" strike="sngStrike" spc="-1" dirty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9990.00 </a:t>
            </a:r>
            <a:r>
              <a:rPr lang="en-US" sz="3200" strike="sngStrike" spc="-1" dirty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₽</a:t>
            </a:r>
            <a:r>
              <a:rPr lang="en-US" sz="3200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3200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6990.00 </a:t>
            </a:r>
            <a:r>
              <a:rPr lang="en-US" sz="3200" spc="-1" dirty="0">
                <a:solidFill>
                  <a:srgbClr val="7661F4"/>
                </a:solidFill>
                <a:latin typeface="Trebuchet MS" panose="020B0603020202020204" pitchFamily="34" charset="0"/>
              </a:rPr>
              <a:t>₽</a:t>
            </a:r>
            <a:endParaRPr lang="en-US" sz="3200" b="0" strike="noStrike" spc="-1" dirty="0">
              <a:solidFill>
                <a:srgbClr val="7661F4"/>
              </a:solidFill>
              <a:latin typeface="Trebuchet MS" panose="020B0603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7102" y="3550"/>
            <a:ext cx="8791200" cy="11305800"/>
          </a:xfrm>
          <a:prstGeom prst="rect">
            <a:avLst/>
          </a:prstGeom>
          <a:solidFill>
            <a:srgbClr val="7661F4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3" name="Прямоугольник 252"/>
          <p:cNvSpPr/>
          <p:nvPr/>
        </p:nvSpPr>
        <p:spPr>
          <a:xfrm>
            <a:off x="9906120" y="1905120"/>
            <a:ext cx="9572400" cy="81560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Рюкзак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KORIN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HiPack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43х33х16 </a:t>
            </a:r>
            <a:r>
              <a:rPr lang="en-US" sz="3600" b="1" strike="noStrike" spc="-1" dirty="0" err="1" smtClean="0">
                <a:solidFill>
                  <a:srgbClr val="000000"/>
                </a:solidFill>
                <a:latin typeface="Trebuchet MS" panose="020B0603020202020204" pitchFamily="34" charset="0"/>
              </a:rPr>
              <a:t>см</a:t>
            </a:r>
            <a:endParaRPr lang="en-US" sz="36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254" name="Прямоугольник 253"/>
          <p:cNvSpPr/>
          <p:nvPr/>
        </p:nvSpPr>
        <p:spPr>
          <a:xfrm>
            <a:off x="9906120" y="2720728"/>
            <a:ext cx="9572400" cy="61734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K11C</a:t>
            </a:r>
            <a:endParaRPr lang="en-US" sz="20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255" name="Прямоугольник 254"/>
          <p:cNvSpPr/>
          <p:nvPr/>
        </p:nvSpPr>
        <p:spPr>
          <a:xfrm>
            <a:off x="9906120" y="3292048"/>
            <a:ext cx="9572400" cy="490647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Цвет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товара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черный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Материал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полиэстер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МСК </a:t>
            </a:r>
            <a:r>
              <a:rPr lang="en-US" sz="2000" strike="noStrike" spc="-1" dirty="0">
                <a:solidFill>
                  <a:srgbClr val="7661F4"/>
                </a:solidFill>
                <a:latin typeface="Trebuchet MS" panose="020B0603020202020204" pitchFamily="34" charset="0"/>
              </a:rPr>
              <a:t>40 </a:t>
            </a:r>
            <a:r>
              <a:rPr lang="en-US" sz="2000" strike="noStrike" spc="-1" dirty="0" err="1">
                <a:solidFill>
                  <a:srgbClr val="7661F4"/>
                </a:solidFill>
                <a:latin typeface="Trebuchet MS" panose="020B0603020202020204" pitchFamily="34" charset="0"/>
              </a:rPr>
              <a:t>шт</a:t>
            </a:r>
            <a:r>
              <a:rPr lang="en-US" sz="2000" strike="noStrike" spc="-1" dirty="0">
                <a:solidFill>
                  <a:srgbClr val="7661F4"/>
                </a:solidFill>
                <a:latin typeface="Trebuchet MS" panose="020B0603020202020204" pitchFamily="34" charset="0"/>
              </a:rPr>
              <a:t>. </a:t>
            </a:r>
            <a:endParaRPr lang="ru-RU" sz="2000" strike="noStrike" spc="-1" dirty="0" smtClean="0">
              <a:solidFill>
                <a:srgbClr val="7661F4"/>
              </a:solidFill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20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 err="1" smtClean="0">
                <a:solidFill>
                  <a:srgbClr val="404040"/>
                </a:solidFill>
                <a:latin typeface="Trebuchet MS" panose="020B0603020202020204" pitchFamily="34" charset="0"/>
              </a:rPr>
              <a:t>Конструкция</a:t>
            </a:r>
            <a:r>
              <a:rPr lang="en-US" sz="2000" b="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рюкзака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позволяет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открывать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его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под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тремя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разными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углами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: 30°, 90°, 180°.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Если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необходимо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достать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какие-либо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мелочи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достаточно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открыть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под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углом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в 30°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или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90°, а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для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того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чтобы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аккуратно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уложить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		в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рюкзак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много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различных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предметов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просто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положите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его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раскройте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	</a:t>
            </a:r>
            <a:r>
              <a:rPr lang="en-US" sz="2000" b="0" strike="noStrike" spc="-1" dirty="0" err="1" smtClean="0">
                <a:solidFill>
                  <a:srgbClr val="404040"/>
                </a:solidFill>
                <a:latin typeface="Trebuchet MS" panose="020B0603020202020204" pitchFamily="34" charset="0"/>
              </a:rPr>
              <a:t>на</a:t>
            </a:r>
            <a:r>
              <a:rPr lang="en-US" sz="2000" b="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180°.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Дополнительно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основное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отделение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оснащено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тремя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открытыми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карманами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под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мелочи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двумя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карманами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22х16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22х13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молниях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		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двумя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карманами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12х16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в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один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которых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можно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поместить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 smtClean="0">
                <a:solidFill>
                  <a:srgbClr val="404040"/>
                </a:solidFill>
                <a:latin typeface="Trebuchet MS" panose="020B0603020202020204" pitchFamily="34" charset="0"/>
              </a:rPr>
              <a:t>powerbank</a:t>
            </a:r>
            <a:r>
              <a:rPr lang="en-US" sz="2000" b="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endParaRPr lang="en-US" sz="2000" b="0" strike="noStrike" spc="-1" dirty="0" smtClean="0">
              <a:solidFill>
                <a:srgbClr val="404040"/>
              </a:solidFill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 err="1" smtClean="0">
                <a:solidFill>
                  <a:srgbClr val="404040"/>
                </a:solidFill>
                <a:latin typeface="Trebuchet MS" panose="020B0603020202020204" pitchFamily="34" charset="0"/>
              </a:rPr>
              <a:t>Молнии</a:t>
            </a:r>
            <a:r>
              <a:rPr lang="en-US" sz="2000" b="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YKK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основного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отделения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рюкзака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HiPack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фиксируются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с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помощью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кодового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замка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TSA007 с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функцией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таможенного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досмотра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который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скрыт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внутренней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стороне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клапана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бокового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отделения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расстегнуть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его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без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вашего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ведома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невозможно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Это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боковое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отделение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является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водонепроницаемым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идеально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подходит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для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того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чтобы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положить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в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него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зонт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или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бутылку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с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водой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endParaRPr lang="en-US" sz="20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256" name="Прямоугольник 255"/>
          <p:cNvSpPr/>
          <p:nvPr/>
        </p:nvSpPr>
        <p:spPr>
          <a:xfrm>
            <a:off x="9906120" y="8198519"/>
            <a:ext cx="9572400" cy="7661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Цена</a:t>
            </a:r>
            <a:r>
              <a:rPr lang="en-US" sz="32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: </a:t>
            </a:r>
            <a:r>
              <a:rPr lang="en-US" sz="3200" b="0" strike="sngStrike" spc="-1" dirty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13150.00 </a:t>
            </a:r>
            <a:r>
              <a:rPr lang="en-US" sz="3200" b="0" strike="sngStrike" spc="-1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₽</a:t>
            </a:r>
            <a:r>
              <a:rPr lang="ru-RU" sz="3200" b="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3200" b="0" strike="noStrike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1</a:t>
            </a:r>
            <a:r>
              <a:rPr lang="ru-RU" sz="3200" b="0" strike="noStrike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0890</a:t>
            </a:r>
            <a:r>
              <a:rPr lang="en-US" sz="3200" b="0" strike="noStrike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.00 ₽</a:t>
            </a:r>
            <a:endParaRPr lang="en-US" sz="3200" b="0" strike="noStrike" spc="-1" dirty="0">
              <a:solidFill>
                <a:srgbClr val="7661F4"/>
              </a:solidFill>
              <a:latin typeface="Trebuchet MS" panose="020B0603020202020204" pitchFamily="34" charset="0"/>
            </a:endParaRPr>
          </a:p>
        </p:txBody>
      </p:sp>
      <p:pic>
        <p:nvPicPr>
          <p:cNvPr id="9218" name="Picture 2" descr="https://12twelve.ru/upload/image/K11C_7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8" r="24828"/>
          <a:stretch>
            <a:fillRect/>
          </a:stretch>
        </p:blipFill>
        <p:spPr bwMode="auto">
          <a:xfrm>
            <a:off x="-1" y="3550"/>
            <a:ext cx="8678433" cy="1130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Прямоугольник 326"/>
          <p:cNvSpPr/>
          <p:nvPr/>
        </p:nvSpPr>
        <p:spPr>
          <a:xfrm>
            <a:off x="0" y="0"/>
            <a:ext cx="20097360" cy="11305800"/>
          </a:xfrm>
          <a:prstGeom prst="rect">
            <a:avLst/>
          </a:prstGeom>
          <a:solidFill>
            <a:srgbClr val="7661F4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8" name="Прямоугольник 327"/>
          <p:cNvSpPr/>
          <p:nvPr/>
        </p:nvSpPr>
        <p:spPr>
          <a:xfrm>
            <a:off x="952560" y="1905120"/>
            <a:ext cx="7029000" cy="169892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4800" b="1" strike="noStrike" spc="-1" dirty="0" err="1" smtClean="0">
                <a:solidFill>
                  <a:srgbClr val="FFFFFF"/>
                </a:solidFill>
                <a:latin typeface="Trebuchet MS" panose="020B0603020202020204" pitchFamily="34" charset="0"/>
              </a:rPr>
              <a:t>Подписывай</a:t>
            </a:r>
            <a:r>
              <a:rPr lang="ru-RU" sz="4800" b="1" strike="noStrike" spc="-1" dirty="0" err="1" smtClean="0">
                <a:solidFill>
                  <a:srgbClr val="FFFFFF"/>
                </a:solidFill>
                <a:latin typeface="Trebuchet MS" panose="020B0603020202020204" pitchFamily="34" charset="0"/>
              </a:rPr>
              <a:t>тесь</a:t>
            </a:r>
            <a:endParaRPr lang="en-US" sz="4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1200"/>
              </a:spcAft>
              <a:tabLst>
                <a:tab pos="0" algn="l"/>
              </a:tabLst>
            </a:pPr>
            <a:r>
              <a:rPr lang="en-US" sz="4800" b="1" strike="noStrike" spc="-1" dirty="0" err="1">
                <a:solidFill>
                  <a:srgbClr val="FFFFFF"/>
                </a:solidFill>
                <a:latin typeface="Trebuchet MS" panose="020B0603020202020204" pitchFamily="34" charset="0"/>
              </a:rPr>
              <a:t>на</a:t>
            </a:r>
            <a:r>
              <a:rPr lang="en-US" sz="4800" b="1" strike="noStrike" spc="-1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en-US" sz="4800" b="1" strike="noStrike" spc="-1" dirty="0" err="1">
                <a:solidFill>
                  <a:srgbClr val="FFFFFF"/>
                </a:solidFill>
                <a:latin typeface="Trebuchet MS" panose="020B0603020202020204" pitchFamily="34" charset="0"/>
              </a:rPr>
              <a:t>наш</a:t>
            </a:r>
            <a:r>
              <a:rPr lang="en-US" sz="4800" b="1" strike="noStrike" spc="-1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en-US" sz="4800" b="1" strike="noStrike" spc="-1" dirty="0" err="1">
                <a:solidFill>
                  <a:srgbClr val="FFFFFF"/>
                </a:solidFill>
                <a:latin typeface="Trebuchet MS" panose="020B0603020202020204" pitchFamily="34" charset="0"/>
              </a:rPr>
              <a:t>tg-канал</a:t>
            </a:r>
            <a:r>
              <a:rPr lang="en-US" sz="4800" b="1" strike="noStrike" spc="-1" dirty="0">
                <a:solidFill>
                  <a:srgbClr val="FFFFFF"/>
                </a:solidFill>
                <a:latin typeface="Trebuchet MS" panose="020B0603020202020204" pitchFamily="34" charset="0"/>
              </a:rPr>
              <a:t>!</a:t>
            </a:r>
            <a:endParaRPr lang="en-US" sz="4800" b="0" strike="noStrike" spc="-1" dirty="0">
              <a:latin typeface="Trebuchet MS" panose="020B0603020202020204" pitchFamily="34" charset="0"/>
            </a:endParaRPr>
          </a:p>
        </p:txBody>
      </p:sp>
      <p:pic>
        <p:nvPicPr>
          <p:cNvPr id="329" name="Logo Slide 3"/>
          <p:cNvPicPr/>
          <p:nvPr/>
        </p:nvPicPr>
        <p:blipFill>
          <a:blip r:embed="rId1"/>
          <a:stretch>
            <a:fillRect/>
          </a:stretch>
        </p:blipFill>
        <p:spPr>
          <a:xfrm>
            <a:off x="952560" y="9686880"/>
            <a:ext cx="2666520" cy="666360"/>
          </a:xfrm>
          <a:prstGeom prst="rect">
            <a:avLst/>
          </a:prstGeom>
          <a:ln w="0">
            <a:noFill/>
          </a:ln>
        </p:spPr>
      </p:pic>
      <p:pic>
        <p:nvPicPr>
          <p:cNvPr id="330" name="QR Slide 3"/>
          <p:cNvPicPr/>
          <p:nvPr/>
        </p:nvPicPr>
        <p:blipFill>
          <a:blip r:embed="rId2"/>
          <a:stretch>
            <a:fillRect/>
          </a:stretch>
        </p:blipFill>
        <p:spPr>
          <a:xfrm>
            <a:off x="952560" y="3809880"/>
            <a:ext cx="3333240" cy="3333240"/>
          </a:xfrm>
          <a:prstGeom prst="rect">
            <a:avLst/>
          </a:prstGeom>
          <a:ln w="0">
            <a:noFill/>
          </a:ln>
        </p:spPr>
      </p:pic>
      <p:pic>
        <p:nvPicPr>
          <p:cNvPr id="331" name="Cover Image Slide 3"/>
          <p:cNvPicPr/>
          <p:nvPr/>
        </p:nvPicPr>
        <p:blipFill>
          <a:blip r:embed="rId3"/>
          <a:stretch>
            <a:fillRect/>
          </a:stretch>
        </p:blipFill>
        <p:spPr>
          <a:xfrm>
            <a:off x="3019320" y="0"/>
            <a:ext cx="17078040" cy="11305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12twelve.ru/upload/image/102019__P_500__103e2fcba048406bbdc75b46a5f0959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1400" y="6769984"/>
            <a:ext cx="4467120" cy="446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7571" y="3550"/>
            <a:ext cx="8791200" cy="11305800"/>
          </a:xfrm>
          <a:prstGeom prst="rect">
            <a:avLst/>
          </a:prstGeom>
          <a:solidFill>
            <a:srgbClr val="7661F4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86" name="BRAND_LOGO_84092"/>
          <p:cNvPicPr/>
          <p:nvPr/>
        </p:nvPicPr>
        <p:blipFill>
          <a:blip r:embed="rId2"/>
          <a:stretch>
            <a:fillRect/>
          </a:stretch>
        </p:blipFill>
        <p:spPr>
          <a:xfrm>
            <a:off x="10020012" y="114300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87" name="Прямоугольник 86"/>
          <p:cNvSpPr/>
          <p:nvPr/>
        </p:nvSpPr>
        <p:spPr>
          <a:xfrm>
            <a:off x="9906120" y="1905120"/>
            <a:ext cx="9572400" cy="81560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Плед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VINGA Verso, 130х170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см</a:t>
            </a:r>
            <a:endParaRPr lang="en-US" sz="36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88" name="Прямоугольник 87"/>
          <p:cNvSpPr/>
          <p:nvPr/>
        </p:nvSpPr>
        <p:spPr>
          <a:xfrm>
            <a:off x="9906120" y="2666880"/>
            <a:ext cx="9572400" cy="61734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102016</a:t>
            </a:r>
            <a:endParaRPr lang="en-US" sz="20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100" name="Прямоугольник 99"/>
          <p:cNvSpPr/>
          <p:nvPr/>
        </p:nvSpPr>
        <p:spPr>
          <a:xfrm>
            <a:off x="9906120" y="3276720"/>
            <a:ext cx="8193194" cy="362150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Цвет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товара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серый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Материал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акрил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Размер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изделия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170 x 130 x 0.5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Вес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0.708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кг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>
                <a:solidFill>
                  <a:srgbClr val="7661F4"/>
                </a:solidFill>
                <a:latin typeface="Trebuchet MS" panose="020B0603020202020204" pitchFamily="34" charset="0"/>
              </a:rPr>
              <a:t>МСК 232 </a:t>
            </a:r>
            <a:r>
              <a:rPr lang="en-US" sz="2000" strike="noStrike" spc="-1" dirty="0" err="1">
                <a:solidFill>
                  <a:srgbClr val="7661F4"/>
                </a:solidFill>
                <a:latin typeface="Trebuchet MS" panose="020B0603020202020204" pitchFamily="34" charset="0"/>
              </a:rPr>
              <a:t>шт</a:t>
            </a:r>
            <a:r>
              <a:rPr lang="en-US" sz="2000" strike="noStrike" spc="-1" dirty="0">
                <a:solidFill>
                  <a:srgbClr val="7661F4"/>
                </a:solidFill>
                <a:latin typeface="Trebuchet MS" panose="020B0603020202020204" pitchFamily="34" charset="0"/>
              </a:rPr>
              <a:t>. </a:t>
            </a:r>
            <a:endParaRPr lang="ru-RU" sz="2000" strike="noStrike" spc="-1" dirty="0" smtClean="0">
              <a:solidFill>
                <a:srgbClr val="7661F4"/>
              </a:solidFill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Роскошный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плед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Verso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VINGA с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тонким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геометрическим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узором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добавит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элегантности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стиля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любому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 smtClean="0">
                <a:solidFill>
                  <a:srgbClr val="404040"/>
                </a:solidFill>
                <a:latin typeface="Trebuchet MS" panose="020B0603020202020204" pitchFamily="34" charset="0"/>
              </a:rPr>
              <a:t>интерьеру</a:t>
            </a:r>
            <a:r>
              <a:rPr lang="en-US" sz="200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.</a:t>
            </a:r>
            <a:endParaRPr lang="en-US" sz="2000" strike="noStrike" spc="-1" dirty="0" smtClean="0">
              <a:solidFill>
                <a:srgbClr val="404040"/>
              </a:solidFill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 smtClean="0">
                <a:solidFill>
                  <a:srgbClr val="404040"/>
                </a:solidFill>
                <a:latin typeface="Trebuchet MS" panose="020B0603020202020204" pitchFamily="34" charset="0"/>
              </a:rPr>
              <a:t>Изготовлен</a:t>
            </a:r>
            <a:r>
              <a:rPr lang="en-US" sz="200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мягкого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акрила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который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ощупь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неотличим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		</a:t>
            </a:r>
            <a:r>
              <a:rPr lang="en-US" sz="2000" strike="noStrike" spc="-1" dirty="0" err="1" smtClean="0">
                <a:solidFill>
                  <a:srgbClr val="404040"/>
                </a:solidFill>
                <a:latin typeface="Trebuchet MS" panose="020B0603020202020204" pitchFamily="34" charset="0"/>
              </a:rPr>
              <a:t>от</a:t>
            </a:r>
            <a:r>
              <a:rPr lang="en-US" sz="200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натуральной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шерсти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более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неприхотлив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в </a:t>
            </a:r>
            <a:r>
              <a:rPr lang="en-US" sz="2000" strike="noStrike" spc="-1" dirty="0" err="1" smtClean="0">
                <a:solidFill>
                  <a:srgbClr val="404040"/>
                </a:solidFill>
                <a:latin typeface="Trebuchet MS" panose="020B0603020202020204" pitchFamily="34" charset="0"/>
              </a:rPr>
              <a:t>уходе</a:t>
            </a:r>
            <a:r>
              <a:rPr lang="en-US" sz="200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.</a:t>
            </a:r>
            <a:endParaRPr lang="en-US" sz="2000" strike="noStrike" spc="-1" dirty="0" smtClean="0">
              <a:solidFill>
                <a:srgbClr val="404040"/>
              </a:solidFill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 smtClean="0">
                <a:solidFill>
                  <a:srgbClr val="404040"/>
                </a:solidFill>
                <a:latin typeface="Trebuchet MS" panose="020B0603020202020204" pitchFamily="34" charset="0"/>
              </a:rPr>
              <a:t>Плед</a:t>
            </a:r>
            <a:r>
              <a:rPr lang="en-US" sz="200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произведен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соответствии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стандартом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Oeko-tex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100</a:t>
            </a:r>
            <a:r>
              <a:rPr lang="en-US" sz="200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.</a:t>
            </a:r>
            <a:endParaRPr lang="en-US" sz="200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101" name="Прямоугольник 100"/>
          <p:cNvSpPr/>
          <p:nvPr/>
        </p:nvSpPr>
        <p:spPr>
          <a:xfrm>
            <a:off x="9906120" y="6959344"/>
            <a:ext cx="9572400" cy="7661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Цена</a:t>
            </a:r>
            <a:r>
              <a:rPr lang="en-US" sz="32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: </a:t>
            </a:r>
            <a:r>
              <a:rPr lang="en-US" sz="3200" b="0" strike="sngStrike" spc="-1" dirty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5580.00 </a:t>
            </a:r>
            <a:r>
              <a:rPr lang="en-US" sz="3200" b="0" strike="sngStrike" spc="-1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₽</a:t>
            </a:r>
            <a:r>
              <a:rPr lang="ru-RU" sz="3200" b="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ru-RU" sz="3200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4990</a:t>
            </a:r>
            <a:r>
              <a:rPr lang="en-US" sz="3200" b="0" strike="noStrike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.00 ₽</a:t>
            </a:r>
            <a:endParaRPr lang="en-US" sz="3200" b="0" strike="noStrike" spc="-1" dirty="0">
              <a:solidFill>
                <a:srgbClr val="7661F4"/>
              </a:solidFill>
              <a:latin typeface="Trebuchet MS" panose="020B0603020202020204" pitchFamily="34" charset="0"/>
            </a:endParaRPr>
          </a:p>
        </p:txBody>
      </p:sp>
      <p:pic>
        <p:nvPicPr>
          <p:cNvPr id="5122" name="Picture 2" descr="https://12twelve.ru/upload/image/102016__M_402__20bd901683364315a4162b73dc11e77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6"/>
          <a:stretch>
            <a:fillRect/>
          </a:stretch>
        </p:blipFill>
        <p:spPr bwMode="auto">
          <a:xfrm>
            <a:off x="0" y="0"/>
            <a:ext cx="8705851" cy="1130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BRAND_LOGO_84088"/>
          <p:cNvPicPr/>
          <p:nvPr/>
        </p:nvPicPr>
        <p:blipFill>
          <a:blip r:embed="rId1"/>
          <a:stretch>
            <a:fillRect/>
          </a:stretch>
        </p:blipFill>
        <p:spPr>
          <a:xfrm>
            <a:off x="10049040" y="114300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44" name="Прямоугольник 43"/>
          <p:cNvSpPr/>
          <p:nvPr/>
        </p:nvSpPr>
        <p:spPr>
          <a:xfrm>
            <a:off x="9906120" y="1905120"/>
            <a:ext cx="9572400" cy="125880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rebuchet MS" panose="020B0603020202020204" pitchFamily="34" charset="0"/>
              </a:rPr>
              <a:t>Набор деревянных балансирующих камней Ukiyo Crios</a:t>
            </a:r>
            <a:endParaRPr lang="en-US" sz="3600" b="0" strike="noStrike" spc="-1">
              <a:latin typeface="Trebuchet MS" panose="020B0603020202020204" pitchFamily="34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9906120" y="3048120"/>
            <a:ext cx="9572400" cy="60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P940.299</a:t>
            </a:r>
            <a:endParaRPr lang="en-US" sz="20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9906120" y="3619440"/>
            <a:ext cx="9572400" cy="429604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Цвет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товара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коричневый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Материал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дерево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переработанный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пластик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Размер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изделия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5 x 10 x 16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Вес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0.173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кг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>
                <a:solidFill>
                  <a:srgbClr val="7661F4"/>
                </a:solidFill>
                <a:latin typeface="Trebuchet MS" panose="020B0603020202020204" pitchFamily="34" charset="0"/>
              </a:rPr>
              <a:t>МСК 630 </a:t>
            </a:r>
            <a:r>
              <a:rPr lang="en-US" sz="2000" strike="noStrike" spc="-1" dirty="0" err="1">
                <a:solidFill>
                  <a:srgbClr val="7661F4"/>
                </a:solidFill>
                <a:latin typeface="Trebuchet MS" panose="020B0603020202020204" pitchFamily="34" charset="0"/>
              </a:rPr>
              <a:t>шт</a:t>
            </a:r>
            <a:r>
              <a:rPr lang="en-US" sz="2000" strike="noStrike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.</a:t>
            </a:r>
            <a:endParaRPr lang="ru-RU" sz="2000" strike="noStrike" spc="-1" dirty="0" smtClean="0">
              <a:solidFill>
                <a:srgbClr val="7661F4"/>
              </a:solidFill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 smtClean="0">
                <a:solidFill>
                  <a:srgbClr val="404040"/>
                </a:solidFill>
                <a:latin typeface="Trebuchet MS" panose="020B0603020202020204" pitchFamily="34" charset="0"/>
              </a:rPr>
              <a:t>Балансировка</a:t>
            </a:r>
            <a:r>
              <a:rPr lang="en-US" sz="200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камней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—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древний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способ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медитации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позволяющий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разгрузить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мозг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переключиться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сменить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фокус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внимания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найти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баланс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внутри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себя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	А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собранная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фигура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может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стать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оригинальным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украшением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для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вашего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рабочего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стола</a:t>
            </a:r>
            <a:r>
              <a:rPr lang="en-US" sz="200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.</a:t>
            </a:r>
            <a:endParaRPr lang="en-US" sz="2000" strike="noStrike" spc="-1" dirty="0" smtClean="0">
              <a:solidFill>
                <a:srgbClr val="404040"/>
              </a:solidFill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 smtClean="0">
                <a:solidFill>
                  <a:srgbClr val="404040"/>
                </a:solidFill>
                <a:latin typeface="Trebuchet MS" panose="020B0603020202020204" pitchFamily="34" charset="0"/>
              </a:rPr>
              <a:t>Камни</a:t>
            </a:r>
            <a:r>
              <a:rPr lang="en-US" sz="200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изготовлены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древесины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сосны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хорошо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отшлифованы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—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они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очень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приятные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ощупь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ароматные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Натуральная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древесина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всегда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выигрышно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смотрится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практически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любом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интерьере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а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благодаря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множеству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вариантов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сборки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набор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Crios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станет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универсальным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декором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комнаты</a:t>
            </a:r>
            <a:r>
              <a:rPr lang="en-US" sz="200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.</a:t>
            </a:r>
            <a:endParaRPr lang="en-US" sz="200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9906120" y="7915488"/>
            <a:ext cx="9572400" cy="7661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Цена</a:t>
            </a:r>
            <a:r>
              <a:rPr lang="en-US" sz="32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: </a:t>
            </a:r>
            <a:r>
              <a:rPr lang="en-US" sz="3200" b="0" strike="sngStrike" spc="-1" dirty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1730.00 </a:t>
            </a:r>
            <a:r>
              <a:rPr lang="en-US" sz="3200" b="0" strike="sngStrike" spc="-1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₽</a:t>
            </a:r>
            <a:r>
              <a:rPr lang="ru-RU" sz="3200" b="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3200" b="0" strike="noStrike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1</a:t>
            </a:r>
            <a:r>
              <a:rPr lang="ru-RU" sz="3200" b="0" strike="noStrike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490</a:t>
            </a:r>
            <a:r>
              <a:rPr lang="en-US" sz="3200" b="0" strike="noStrike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.00 ₽</a:t>
            </a:r>
            <a:endParaRPr lang="en-US" sz="3200" b="0" strike="noStrike" spc="-1" dirty="0">
              <a:solidFill>
                <a:srgbClr val="7661F4"/>
              </a:solidFill>
              <a:latin typeface="Trebuchet MS" panose="020B0603020202020204" pitchFamily="34" charset="0"/>
            </a:endParaRPr>
          </a:p>
        </p:txBody>
      </p:sp>
      <p:pic>
        <p:nvPicPr>
          <p:cNvPr id="2050" name="Picture 2" descr="https://12twelve.ru/upload/image/p940.299__p_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80" y="1143000"/>
            <a:ext cx="9213970" cy="9213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MAIN_PHOTO 84110"/>
          <p:cNvPicPr/>
          <p:nvPr/>
        </p:nvPicPr>
        <p:blipFill rotWithShape="1">
          <a:blip r:embed="rId1"/>
          <a:srcRect r="16466"/>
          <a:stretch>
            <a:fillRect/>
          </a:stretch>
        </p:blipFill>
        <p:spPr>
          <a:xfrm>
            <a:off x="11980653" y="507870"/>
            <a:ext cx="4882427" cy="5844858"/>
          </a:xfrm>
          <a:prstGeom prst="rect">
            <a:avLst/>
          </a:prstGeom>
          <a:ln w="0">
            <a:noFill/>
          </a:ln>
        </p:spPr>
      </p:pic>
      <p:pic>
        <p:nvPicPr>
          <p:cNvPr id="13" name="MAIN_PHOTO 84111"/>
          <p:cNvPicPr/>
          <p:nvPr/>
        </p:nvPicPr>
        <p:blipFill rotWithShape="1">
          <a:blip r:embed="rId2"/>
          <a:srcRect t="15574"/>
          <a:stretch>
            <a:fillRect/>
          </a:stretch>
        </p:blipFill>
        <p:spPr>
          <a:xfrm>
            <a:off x="2328195" y="969469"/>
            <a:ext cx="6972299" cy="5886449"/>
          </a:xfrm>
          <a:prstGeom prst="rect">
            <a:avLst/>
          </a:prstGeom>
          <a:ln w="0">
            <a:noFill/>
          </a:ln>
        </p:spPr>
      </p:pic>
      <p:pic>
        <p:nvPicPr>
          <p:cNvPr id="282" name="BRAND_LOGO_84110"/>
          <p:cNvPicPr/>
          <p:nvPr/>
        </p:nvPicPr>
        <p:blipFill>
          <a:blip r:embed="rId3"/>
          <a:stretch>
            <a:fillRect/>
          </a:stretch>
        </p:blipFill>
        <p:spPr>
          <a:xfrm>
            <a:off x="10628313" y="694594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283" name="Прямоугольник 282"/>
          <p:cNvSpPr/>
          <p:nvPr/>
        </p:nvSpPr>
        <p:spPr>
          <a:xfrm>
            <a:off x="10531700" y="5404244"/>
            <a:ext cx="9572400" cy="131984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Набор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из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3600" b="1" strike="noStrike" spc="-1" dirty="0" err="1" smtClean="0">
                <a:solidFill>
                  <a:srgbClr val="000000"/>
                </a:solidFill>
                <a:latin typeface="Trebuchet MS" panose="020B0603020202020204" pitchFamily="34" charset="0"/>
              </a:rPr>
              <a:t>ароматического</a:t>
            </a:r>
            <a:endParaRPr lang="en-US" sz="3600" b="1" spc="-1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600" b="1" strike="noStrike" spc="-1" dirty="0" err="1" smtClean="0">
                <a:solidFill>
                  <a:srgbClr val="000000"/>
                </a:solidFill>
                <a:latin typeface="Trebuchet MS" panose="020B0603020202020204" pitchFamily="34" charset="0"/>
              </a:rPr>
              <a:t>диффузора</a:t>
            </a:r>
            <a:r>
              <a:rPr lang="en-US" sz="3600" b="1" strike="noStrike" spc="-1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и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свечи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Ukiyo</a:t>
            </a:r>
            <a:endParaRPr lang="en-US" sz="36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284" name="Прямоугольник 283"/>
          <p:cNvSpPr/>
          <p:nvPr/>
        </p:nvSpPr>
        <p:spPr>
          <a:xfrm>
            <a:off x="10531700" y="6547244"/>
            <a:ext cx="9572400" cy="61734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 smtClean="0">
                <a:solidFill>
                  <a:srgbClr val="7F7F7F"/>
                </a:solidFill>
                <a:latin typeface="Trebuchet MS" panose="020B0603020202020204" pitchFamily="34" charset="0"/>
              </a:rPr>
              <a:t>P262.973 / </a:t>
            </a:r>
            <a:r>
              <a:rPr lang="en-US" sz="2000" spc="-1" dirty="0">
                <a:solidFill>
                  <a:srgbClr val="7661F4"/>
                </a:solidFill>
                <a:latin typeface="Trebuchet MS" panose="020B0603020202020204" pitchFamily="34" charset="0"/>
              </a:rPr>
              <a:t>МСК 158 </a:t>
            </a:r>
            <a:r>
              <a:rPr lang="en-US" sz="2000" spc="-1" dirty="0" err="1">
                <a:solidFill>
                  <a:srgbClr val="7661F4"/>
                </a:solidFill>
                <a:latin typeface="Trebuchet MS" panose="020B0603020202020204" pitchFamily="34" charset="0"/>
              </a:rPr>
              <a:t>шт</a:t>
            </a:r>
            <a:r>
              <a:rPr lang="en-US" sz="2000" spc="-1" dirty="0">
                <a:solidFill>
                  <a:srgbClr val="7661F4"/>
                </a:solidFill>
                <a:latin typeface="Trebuchet MS" panose="020B0603020202020204" pitchFamily="34" charset="0"/>
              </a:rPr>
              <a:t>. </a:t>
            </a:r>
            <a:endParaRPr lang="en-US" sz="2000" spc="-1" dirty="0">
              <a:solidFill>
                <a:srgbClr val="7661F4"/>
              </a:solidFill>
              <a:latin typeface="Trebuchet MS" panose="020B0603020202020204" pitchFamily="34" charset="0"/>
            </a:endParaRPr>
          </a:p>
        </p:txBody>
      </p:sp>
      <p:sp>
        <p:nvSpPr>
          <p:cNvPr id="285" name="Прямоугольник 284"/>
          <p:cNvSpPr/>
          <p:nvPr/>
        </p:nvSpPr>
        <p:spPr>
          <a:xfrm>
            <a:off x="10531700" y="7433171"/>
            <a:ext cx="8714243" cy="212801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 smtClean="0">
                <a:solidFill>
                  <a:srgbClr val="404040"/>
                </a:solidFill>
                <a:latin typeface="Trebuchet MS" panose="020B0603020202020204" pitchFamily="34" charset="0"/>
              </a:rPr>
              <a:t>Набор</a:t>
            </a:r>
            <a:r>
              <a:rPr lang="en-US" sz="200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ароматического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диффузора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свечи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бренда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Ukiyo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поможет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расслабиться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перезарядиться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после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тяжелого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дня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или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рабочей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недели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Диффузор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свеча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соевого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воска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наполнят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помещение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нежным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запахом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жасмина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—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слишком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сладким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очень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приятным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Набор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поможет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вам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проникнуться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философией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Ukiyo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жить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			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наслаждаться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каждым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моментом</a:t>
            </a:r>
            <a:r>
              <a:rPr lang="en-US" sz="200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 smtClean="0">
                <a:solidFill>
                  <a:srgbClr val="404040"/>
                </a:solidFill>
                <a:latin typeface="Trebuchet MS" panose="020B0603020202020204" pitchFamily="34" charset="0"/>
              </a:rPr>
              <a:t>Срок</a:t>
            </a:r>
            <a:r>
              <a:rPr lang="en-US" sz="200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горения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свечи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— 10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часов</a:t>
            </a:r>
            <a:r>
              <a:rPr lang="en-US" sz="200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.</a:t>
            </a:r>
            <a:endParaRPr lang="en-US" sz="2000" strike="noStrike" spc="-1" dirty="0" smtClean="0">
              <a:solidFill>
                <a:srgbClr val="404040"/>
              </a:solidFill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 smtClean="0">
                <a:solidFill>
                  <a:srgbClr val="404040"/>
                </a:solidFill>
                <a:latin typeface="Trebuchet MS" panose="020B0603020202020204" pitchFamily="34" charset="0"/>
              </a:rPr>
              <a:t>Объем</a:t>
            </a:r>
            <a:r>
              <a:rPr lang="en-US" sz="200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флакона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— 50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мл</a:t>
            </a:r>
            <a:r>
              <a:rPr lang="en-US" sz="200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 smtClean="0">
                <a:solidFill>
                  <a:srgbClr val="404040"/>
                </a:solidFill>
                <a:latin typeface="Trebuchet MS" panose="020B0603020202020204" pitchFamily="34" charset="0"/>
              </a:rPr>
              <a:t>Набор</a:t>
            </a:r>
            <a:r>
              <a:rPr lang="en-US" sz="200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упакован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экологичную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крафтовую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коробку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</a:t>
            </a:r>
            <a:endParaRPr lang="en-US" sz="200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286" name="Прямоугольник 285"/>
          <p:cNvSpPr/>
          <p:nvPr/>
        </p:nvSpPr>
        <p:spPr>
          <a:xfrm>
            <a:off x="10531700" y="9561189"/>
            <a:ext cx="9572400" cy="7661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Цена</a:t>
            </a:r>
            <a:r>
              <a:rPr lang="en-US" sz="32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: </a:t>
            </a:r>
            <a:r>
              <a:rPr lang="en-US" sz="3200" b="0" strike="sngStrike" spc="-1" dirty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2320.00 </a:t>
            </a:r>
            <a:r>
              <a:rPr lang="en-US" sz="3200" b="0" strike="sngStrike" spc="-1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₽</a:t>
            </a:r>
            <a:r>
              <a:rPr lang="en-US" sz="3200" b="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3200" b="0" strike="noStrike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1990.00 ₽</a:t>
            </a:r>
            <a:endParaRPr lang="en-US" sz="3200" b="0" strike="noStrike" spc="-1" dirty="0">
              <a:solidFill>
                <a:srgbClr val="7661F4"/>
              </a:solidFill>
              <a:latin typeface="Trebuchet MS" panose="020B0603020202020204" pitchFamily="34" charset="0"/>
            </a:endParaRPr>
          </a:p>
        </p:txBody>
      </p:sp>
      <p:pic>
        <p:nvPicPr>
          <p:cNvPr id="8" name="BRAND_LOGO_84111"/>
          <p:cNvPicPr/>
          <p:nvPr/>
        </p:nvPicPr>
        <p:blipFill>
          <a:blip r:embed="rId4"/>
          <a:stretch>
            <a:fillRect/>
          </a:stretch>
        </p:blipFill>
        <p:spPr>
          <a:xfrm>
            <a:off x="975855" y="645767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847449" y="5404244"/>
            <a:ext cx="9572400" cy="131984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Настольная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3600" b="1" strike="noStrike" spc="-1" dirty="0" err="1" smtClean="0">
                <a:solidFill>
                  <a:srgbClr val="000000"/>
                </a:solidFill>
                <a:latin typeface="Trebuchet MS" panose="020B0603020202020204" pitchFamily="34" charset="0"/>
              </a:rPr>
              <a:t>игра</a:t>
            </a:r>
            <a:endParaRPr lang="en-US" sz="3600" b="1" spc="-1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600" b="1" strike="noStrike" spc="-1" dirty="0" err="1" smtClean="0">
                <a:solidFill>
                  <a:srgbClr val="000000"/>
                </a:solidFill>
                <a:latin typeface="Trebuchet MS" panose="020B0603020202020204" pitchFamily="34" charset="0"/>
              </a:rPr>
              <a:t>Крестики-нолики</a:t>
            </a:r>
            <a:r>
              <a:rPr lang="en-US" sz="3600" b="1" strike="noStrike" spc="-1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из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дерева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FSC®</a:t>
            </a:r>
            <a:endParaRPr lang="en-US" sz="36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47449" y="6674854"/>
            <a:ext cx="9572400" cy="61728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 smtClean="0">
                <a:solidFill>
                  <a:srgbClr val="7F7F7F"/>
                </a:solidFill>
                <a:latin typeface="Trebuchet MS" panose="020B0603020202020204" pitchFamily="34" charset="0"/>
              </a:rPr>
              <a:t>P940.143 / </a:t>
            </a:r>
            <a:r>
              <a:rPr lang="en-US" sz="2000" spc="-1" dirty="0">
                <a:solidFill>
                  <a:srgbClr val="7661F4"/>
                </a:solidFill>
                <a:latin typeface="Trebuchet MS" panose="020B0603020202020204" pitchFamily="34" charset="0"/>
              </a:rPr>
              <a:t>МСК 252 </a:t>
            </a:r>
            <a:r>
              <a:rPr lang="en-US" sz="2000" spc="-1" dirty="0" err="1">
                <a:solidFill>
                  <a:srgbClr val="7661F4"/>
                </a:solidFill>
                <a:latin typeface="Trebuchet MS" panose="020B0603020202020204" pitchFamily="34" charset="0"/>
              </a:rPr>
              <a:t>шт</a:t>
            </a:r>
            <a:r>
              <a:rPr lang="en-US" sz="2000" spc="-1" dirty="0">
                <a:solidFill>
                  <a:srgbClr val="7661F4"/>
                </a:solidFill>
                <a:latin typeface="Trebuchet MS" panose="020B0603020202020204" pitchFamily="34" charset="0"/>
              </a:rPr>
              <a:t>. </a:t>
            </a:r>
            <a:endParaRPr lang="en-US" sz="2000" spc="-1" dirty="0">
              <a:solidFill>
                <a:srgbClr val="7661F4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47449" y="7583015"/>
            <a:ext cx="8688436" cy="13893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 err="1" smtClean="0">
                <a:solidFill>
                  <a:srgbClr val="404040"/>
                </a:solidFill>
                <a:latin typeface="Trebuchet MS" panose="020B0603020202020204" pitchFamily="34" charset="0"/>
              </a:rPr>
              <a:t>Настольная</a:t>
            </a:r>
            <a:r>
              <a:rPr lang="en-US" sz="2000" b="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игра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в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крестики-нолики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идеально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подойдет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		</a:t>
            </a:r>
            <a:r>
              <a:rPr lang="en-US" sz="2000" b="0" strike="noStrike" spc="-1" dirty="0" err="1" smtClean="0">
                <a:solidFill>
                  <a:srgbClr val="404040"/>
                </a:solidFill>
                <a:latin typeface="Trebuchet MS" panose="020B0603020202020204" pitchFamily="34" charset="0"/>
              </a:rPr>
              <a:t>для</a:t>
            </a:r>
            <a:r>
              <a:rPr lang="en-US" sz="2000" b="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развлечения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в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кругу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друзей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где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бы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вы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находились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!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Все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части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игры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легко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хранить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в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компактной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деревянной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коробке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с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крышкой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endParaRPr lang="en-US" sz="2000" b="0" strike="noStrike" spc="-1" dirty="0" smtClean="0">
              <a:solidFill>
                <a:srgbClr val="404040"/>
              </a:solidFill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 err="1" smtClean="0">
                <a:solidFill>
                  <a:srgbClr val="404040"/>
                </a:solidFill>
                <a:latin typeface="Trebuchet MS" panose="020B0603020202020204" pitchFamily="34" charset="0"/>
              </a:rPr>
              <a:t>Изготовлена</a:t>
            </a:r>
            <a:r>
              <a:rPr lang="en-US" sz="2000" b="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древесины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сертифицированной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FSC®.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Поставляется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	в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крафтовой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коробке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FSC®.</a:t>
            </a:r>
            <a:endParaRPr lang="en-US" sz="20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47449" y="9014950"/>
            <a:ext cx="9572400" cy="7661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Цена</a:t>
            </a:r>
            <a:r>
              <a:rPr lang="en-US" sz="32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: </a:t>
            </a:r>
            <a:r>
              <a:rPr lang="en-US" sz="3200" b="0" strike="sngStrike" spc="-1" dirty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1230.00 </a:t>
            </a:r>
            <a:r>
              <a:rPr lang="en-US" sz="3200" b="0" strike="sngStrike" spc="-1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₽</a:t>
            </a:r>
            <a:r>
              <a:rPr lang="en-US" sz="3200" b="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3200" b="0" strike="noStrike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990.00 ₽</a:t>
            </a:r>
            <a:endParaRPr lang="en-US" sz="3200" b="0" strike="noStrike" spc="-1" dirty="0">
              <a:solidFill>
                <a:srgbClr val="7661F4"/>
              </a:solidFill>
              <a:latin typeface="Trebuchet MS" panose="020B0603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57102" y="3550"/>
            <a:ext cx="8791200" cy="11305800"/>
          </a:xfrm>
          <a:prstGeom prst="rect">
            <a:avLst/>
          </a:prstGeom>
          <a:solidFill>
            <a:srgbClr val="7661F4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8196" name="Picture 4" descr="https://12twelve.ru/upload/image/500521__B_3__ea15c4a6b0f34ca1b61be4690f5ea498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0665" y="6711858"/>
            <a:ext cx="4137024" cy="4137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BRAND_LOGO_84095"/>
          <p:cNvPicPr/>
          <p:nvPr/>
        </p:nvPicPr>
        <p:blipFill>
          <a:blip r:embed="rId2"/>
          <a:stretch>
            <a:fillRect/>
          </a:stretch>
        </p:blipFill>
        <p:spPr>
          <a:xfrm>
            <a:off x="10049040" y="114300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128" name="Прямоугольник 127"/>
          <p:cNvSpPr/>
          <p:nvPr/>
        </p:nvSpPr>
        <p:spPr>
          <a:xfrm>
            <a:off x="9906120" y="1905120"/>
            <a:ext cx="9572400" cy="81560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rebuchet MS" panose="020B0603020202020204" pitchFamily="34" charset="0"/>
              </a:rPr>
              <a:t>Сумка для ноутбука VINGA Baltimore</a:t>
            </a:r>
            <a:endParaRPr lang="en-US" sz="3600" b="0" strike="noStrike" spc="-1">
              <a:latin typeface="Trebuchet MS" panose="020B0603020202020204" pitchFamily="34" charset="0"/>
            </a:endParaRPr>
          </a:p>
        </p:txBody>
      </p:sp>
      <p:sp>
        <p:nvSpPr>
          <p:cNvPr id="129" name="Прямоугольник 128"/>
          <p:cNvSpPr/>
          <p:nvPr/>
        </p:nvSpPr>
        <p:spPr>
          <a:xfrm>
            <a:off x="9906120" y="2666880"/>
            <a:ext cx="9572400" cy="61734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500521</a:t>
            </a:r>
            <a:endParaRPr lang="en-US" sz="20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139" name="Прямоугольник 138"/>
          <p:cNvSpPr/>
          <p:nvPr/>
        </p:nvSpPr>
        <p:spPr>
          <a:xfrm>
            <a:off x="9906120" y="3276720"/>
            <a:ext cx="9572400" cy="426527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Цвет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товара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темно-синий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Материал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полиэстер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Размер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изделия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40.5 x 8 x 29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Вес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0.752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кг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>
                <a:solidFill>
                  <a:srgbClr val="7661F4"/>
                </a:solidFill>
                <a:latin typeface="Trebuchet MS" panose="020B0603020202020204" pitchFamily="34" charset="0"/>
              </a:rPr>
              <a:t>МСК 873 </a:t>
            </a:r>
            <a:r>
              <a:rPr lang="en-US" sz="2000" strike="noStrike" spc="-1" dirty="0" err="1">
                <a:solidFill>
                  <a:srgbClr val="7661F4"/>
                </a:solidFill>
                <a:latin typeface="Trebuchet MS" panose="020B0603020202020204" pitchFamily="34" charset="0"/>
              </a:rPr>
              <a:t>шт</a:t>
            </a:r>
            <a:r>
              <a:rPr lang="en-US" sz="2000" strike="noStrike" spc="-1" dirty="0">
                <a:solidFill>
                  <a:srgbClr val="7661F4"/>
                </a:solidFill>
                <a:latin typeface="Trebuchet MS" panose="020B0603020202020204" pitchFamily="34" charset="0"/>
              </a:rPr>
              <a:t>. </a:t>
            </a:r>
            <a:endParaRPr lang="ru-RU" sz="2000" strike="noStrike" spc="-1" dirty="0" smtClean="0">
              <a:solidFill>
                <a:srgbClr val="7661F4"/>
              </a:solidFill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Современная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сумка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для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ноутбука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коллекции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Baltimore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выполнена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минималистичном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стиле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подойдет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как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для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города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так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для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поездок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благодаря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наличию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задней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стенке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багажного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ремня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Помимо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основного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отделения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предусмотрены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карманы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для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важных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мелочей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ручек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документов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или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смартфона.Сумка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изготовлена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водоотталкивающего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полиэстера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приятного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ощупь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укомплектована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плечевым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ремнем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короткими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ручками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для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переноски</a:t>
            </a:r>
            <a:r>
              <a:rPr lang="en-US" sz="200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.</a:t>
            </a:r>
            <a:endParaRPr lang="en-US" sz="2000" strike="noStrike" spc="-1" dirty="0" smtClean="0">
              <a:solidFill>
                <a:srgbClr val="404040"/>
              </a:solidFill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сумку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поместится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ноутбук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диагональю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17’’.</a:t>
            </a:r>
            <a:endParaRPr lang="en-US" sz="200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140" name="Прямоугольник 139"/>
          <p:cNvSpPr/>
          <p:nvPr/>
        </p:nvSpPr>
        <p:spPr>
          <a:xfrm>
            <a:off x="9906120" y="7541001"/>
            <a:ext cx="9572400" cy="7661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Цена</a:t>
            </a:r>
            <a:r>
              <a:rPr lang="en-US" sz="32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: </a:t>
            </a:r>
            <a:r>
              <a:rPr lang="en-US" sz="3200" b="0" strike="sngStrike" spc="-1" dirty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5999.00 </a:t>
            </a:r>
            <a:r>
              <a:rPr lang="en-US" sz="3200" b="0" strike="sngStrike" spc="-1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₽</a:t>
            </a:r>
            <a:r>
              <a:rPr lang="ru-RU" sz="3200" b="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ru-RU" sz="3200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3490</a:t>
            </a:r>
            <a:r>
              <a:rPr lang="en-US" sz="3200" b="0" strike="noStrike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.00 ₽</a:t>
            </a:r>
            <a:endParaRPr lang="en-US" sz="3200" b="0" strike="noStrike" spc="-1" dirty="0">
              <a:solidFill>
                <a:srgbClr val="7661F4"/>
              </a:solidFill>
              <a:latin typeface="Trebuchet MS" panose="020B0603020202020204" pitchFamily="34" charset="0"/>
            </a:endParaRPr>
          </a:p>
        </p:txBody>
      </p:sp>
      <p:pic>
        <p:nvPicPr>
          <p:cNvPr id="8194" name="Picture 2" descr="https://12twelve.ru/upload/image/500521__M_401__3aeb91c56ce94764b592cb4f12761a7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2" r="2865" b="3904"/>
          <a:stretch>
            <a:fillRect/>
          </a:stretch>
        </p:blipFill>
        <p:spPr bwMode="auto">
          <a:xfrm>
            <a:off x="-14983" y="0"/>
            <a:ext cx="8723085" cy="1130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MAIN_PHOTO 84089"/>
          <p:cNvPicPr/>
          <p:nvPr/>
        </p:nvPicPr>
        <p:blipFill rotWithShape="1">
          <a:blip r:embed="rId1"/>
          <a:srcRect l="28299"/>
          <a:stretch>
            <a:fillRect/>
          </a:stretch>
        </p:blipFill>
        <p:spPr>
          <a:xfrm>
            <a:off x="609600" y="827314"/>
            <a:ext cx="6948066" cy="9372551"/>
          </a:xfrm>
          <a:prstGeom prst="rect">
            <a:avLst/>
          </a:prstGeom>
          <a:ln w="0">
            <a:noFill/>
          </a:ln>
        </p:spPr>
      </p:pic>
      <p:pic>
        <p:nvPicPr>
          <p:cNvPr id="49" name="BRAND_LOGO_84089"/>
          <p:cNvPicPr/>
          <p:nvPr/>
        </p:nvPicPr>
        <p:blipFill>
          <a:blip r:embed="rId2"/>
          <a:stretch>
            <a:fillRect/>
          </a:stretch>
        </p:blipFill>
        <p:spPr>
          <a:xfrm>
            <a:off x="10049040" y="114300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50" name="Прямоугольник 49"/>
          <p:cNvSpPr/>
          <p:nvPr/>
        </p:nvSpPr>
        <p:spPr>
          <a:xfrm>
            <a:off x="9906120" y="1905120"/>
            <a:ext cx="9572400" cy="81560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rebuchet MS" panose="020B0603020202020204" pitchFamily="34" charset="0"/>
              </a:rPr>
              <a:t>Сумка XD Design Boxy Sling</a:t>
            </a:r>
            <a:endParaRPr lang="en-US" sz="3600" b="0" strike="noStrike" spc="-1">
              <a:latin typeface="Trebuchet MS" panose="020B0603020202020204" pitchFamily="34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9906120" y="2666880"/>
            <a:ext cx="9572400" cy="61734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P705.951</a:t>
            </a:r>
            <a:endParaRPr lang="en-US" sz="20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9906120" y="3276720"/>
            <a:ext cx="9572400" cy="467050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Цвет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товара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черный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Материал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переработанный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пластик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полиуретан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Размер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изделия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16 x 7.5 x 21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Вес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0.464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кг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>
                <a:solidFill>
                  <a:srgbClr val="7661F4"/>
                </a:solidFill>
                <a:latin typeface="Trebuchet MS" panose="020B0603020202020204" pitchFamily="34" charset="0"/>
              </a:rPr>
              <a:t>МСК 493 </a:t>
            </a:r>
            <a:r>
              <a:rPr lang="en-US" sz="2000" strike="noStrike" spc="-1" dirty="0" err="1">
                <a:solidFill>
                  <a:srgbClr val="7661F4"/>
                </a:solidFill>
                <a:latin typeface="Trebuchet MS" panose="020B0603020202020204" pitchFamily="34" charset="0"/>
              </a:rPr>
              <a:t>шт</a:t>
            </a:r>
            <a:r>
              <a:rPr lang="en-US" sz="2000" strike="noStrike" spc="-1" dirty="0">
                <a:solidFill>
                  <a:srgbClr val="7661F4"/>
                </a:solidFill>
                <a:latin typeface="Trebuchet MS" panose="020B0603020202020204" pitchFamily="34" charset="0"/>
              </a:rPr>
              <a:t>. </a:t>
            </a:r>
            <a:endParaRPr lang="ru-RU" sz="2000" strike="noStrike" spc="-1" dirty="0" smtClean="0">
              <a:solidFill>
                <a:srgbClr val="7661F4"/>
              </a:solidFill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Сумка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Boxy Sling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XD Design —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универсальный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аксессуар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каждый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день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 smtClean="0">
                <a:solidFill>
                  <a:srgbClr val="404040"/>
                </a:solidFill>
                <a:latin typeface="Trebuchet MS" panose="020B0603020202020204" pitchFamily="34" charset="0"/>
              </a:rPr>
              <a:t>Носите</a:t>
            </a:r>
            <a:r>
              <a:rPr lang="en-US" sz="200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ее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так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как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удобно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вам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плече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через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плечо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шее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или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поясе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endParaRPr lang="en-US" sz="2000" strike="noStrike" spc="-1" dirty="0" smtClean="0">
              <a:solidFill>
                <a:srgbClr val="404040"/>
              </a:solidFill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 smtClean="0">
                <a:solidFill>
                  <a:srgbClr val="404040"/>
                </a:solidFill>
                <a:latin typeface="Trebuchet MS" panose="020B0603020202020204" pitchFamily="34" charset="0"/>
              </a:rPr>
              <a:t>Несмотря</a:t>
            </a:r>
            <a:r>
              <a:rPr lang="en-US" sz="200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компактный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размер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вмещает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все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самое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необходимое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смартфон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кошелек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паспорт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записную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книжку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другие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небольшие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 smtClean="0">
                <a:solidFill>
                  <a:srgbClr val="404040"/>
                </a:solidFill>
                <a:latin typeface="Trebuchet MS" panose="020B0603020202020204" pitchFamily="34" charset="0"/>
              </a:rPr>
              <a:t>предметы</a:t>
            </a:r>
            <a:r>
              <a:rPr lang="en-US" sz="200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.</a:t>
            </a:r>
            <a:endParaRPr lang="en-US" sz="2000" strike="noStrike" spc="-1" dirty="0" smtClean="0">
              <a:solidFill>
                <a:srgbClr val="404040"/>
              </a:solidFill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 smtClean="0">
                <a:solidFill>
                  <a:srgbClr val="404040"/>
                </a:solidFill>
                <a:latin typeface="Trebuchet MS" panose="020B0603020202020204" pitchFamily="34" charset="0"/>
              </a:rPr>
              <a:t>Скрытый</a:t>
            </a:r>
            <a:r>
              <a:rPr lang="en-US" sz="200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задний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карман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подойдет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для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хранения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наличных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банковских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карт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Для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бутылки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с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водой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предусмотрен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дополнительный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сетчатый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держатель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который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легко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достать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убрать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обратно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необходимости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endParaRPr lang="en-US" sz="2000" strike="noStrike" spc="-1" dirty="0" smtClean="0">
              <a:solidFill>
                <a:srgbClr val="404040"/>
              </a:solidFill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 smtClean="0">
                <a:solidFill>
                  <a:srgbClr val="404040"/>
                </a:solidFill>
                <a:latin typeface="Trebuchet MS" panose="020B0603020202020204" pitchFamily="34" charset="0"/>
              </a:rPr>
              <a:t>Сумка</a:t>
            </a:r>
            <a:r>
              <a:rPr lang="en-US" sz="200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Boxy Sling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изготовлена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rPET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AWARE™.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Наличие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индикатора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AWARE™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подтверждает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подлинность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переработанных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материалов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изделия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</a:t>
            </a:r>
            <a:endParaRPr lang="en-US" sz="200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9906120" y="8193451"/>
            <a:ext cx="9572400" cy="7661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Цена</a:t>
            </a:r>
            <a:r>
              <a:rPr lang="en-US" sz="32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: </a:t>
            </a:r>
            <a:r>
              <a:rPr lang="en-US" sz="3200" b="0" strike="sngStrike" spc="-1" dirty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4690.00 </a:t>
            </a:r>
            <a:r>
              <a:rPr lang="en-US" sz="3200" b="0" strike="sngStrike" spc="-1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₽</a:t>
            </a:r>
            <a:r>
              <a:rPr lang="ru-RU" sz="3200" b="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ru-RU" sz="3200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39</a:t>
            </a:r>
            <a:r>
              <a:rPr lang="en-US" sz="3200" b="0" strike="noStrike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90.00 ₽</a:t>
            </a:r>
            <a:endParaRPr lang="en-US" sz="3200" b="0" strike="noStrike" spc="-1" dirty="0">
              <a:solidFill>
                <a:srgbClr val="7661F4"/>
              </a:solidFill>
              <a:latin typeface="Trebuchet MS" panose="020B0603020202020204" pitchFamily="34" charset="0"/>
            </a:endParaRPr>
          </a:p>
        </p:txBody>
      </p:sp>
      <p:pic>
        <p:nvPicPr>
          <p:cNvPr id="2050" name="Picture 2" descr="https://12twelve.ru/upload/image/p705.951__b_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919" y="1741569"/>
            <a:ext cx="3772020" cy="377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12twelve.ru/upload/image/p705.951__b_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139" y="5990684"/>
            <a:ext cx="4213590" cy="421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12twelve.ru/upload/image/500121__B_2__4ab67fefd15b4c57bde3e6a745974ba5.jp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1" t="6095"/>
          <a:stretch>
            <a:fillRect/>
          </a:stretch>
        </p:blipFill>
        <p:spPr bwMode="auto">
          <a:xfrm>
            <a:off x="5073304" y="5162495"/>
            <a:ext cx="4942234" cy="548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BRAND_LOGO_84091"/>
          <p:cNvPicPr/>
          <p:nvPr/>
        </p:nvPicPr>
        <p:blipFill>
          <a:blip r:embed="rId2"/>
          <a:stretch>
            <a:fillRect/>
          </a:stretch>
        </p:blipFill>
        <p:spPr>
          <a:xfrm>
            <a:off x="10049040" y="114300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72" name="Прямоугольник 71"/>
          <p:cNvSpPr/>
          <p:nvPr/>
        </p:nvSpPr>
        <p:spPr>
          <a:xfrm>
            <a:off x="9906120" y="1905120"/>
            <a:ext cx="9572400" cy="81560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rebuchet MS" panose="020B0603020202020204" pitchFamily="34" charset="0"/>
              </a:rPr>
              <a:t>Рюкзак VINGA Baltimore</a:t>
            </a:r>
            <a:endParaRPr lang="en-US" sz="3600" b="0" strike="noStrike" spc="-1">
              <a:latin typeface="Trebuchet MS" panose="020B0603020202020204" pitchFamily="34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9906120" y="2666880"/>
            <a:ext cx="9572400" cy="61734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500121</a:t>
            </a:r>
            <a:endParaRPr lang="en-US" sz="20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83" name="Прямоугольник 82"/>
          <p:cNvSpPr/>
          <p:nvPr/>
        </p:nvSpPr>
        <p:spPr>
          <a:xfrm>
            <a:off x="9906120" y="3276720"/>
            <a:ext cx="9143880" cy="556049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Цвет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товара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темно-синий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Материал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полиэстер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Размер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изделия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36 x 14.5 x 39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Вес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0.934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кг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>
                <a:solidFill>
                  <a:srgbClr val="7661F4"/>
                </a:solidFill>
                <a:latin typeface="Trebuchet MS" panose="020B0603020202020204" pitchFamily="34" charset="0"/>
              </a:rPr>
              <a:t>МСК 208 </a:t>
            </a:r>
            <a:r>
              <a:rPr lang="en-US" sz="2000" strike="noStrike" spc="-1" dirty="0" err="1">
                <a:solidFill>
                  <a:srgbClr val="7661F4"/>
                </a:solidFill>
                <a:latin typeface="Trebuchet MS" panose="020B0603020202020204" pitchFamily="34" charset="0"/>
              </a:rPr>
              <a:t>шт</a:t>
            </a:r>
            <a:r>
              <a:rPr lang="en-US" sz="2000" strike="noStrike" spc="-1" dirty="0">
                <a:solidFill>
                  <a:srgbClr val="7661F4"/>
                </a:solidFill>
                <a:latin typeface="Trebuchet MS" panose="020B0603020202020204" pitchFamily="34" charset="0"/>
              </a:rPr>
              <a:t>. </a:t>
            </a:r>
            <a:endParaRPr lang="ru-RU" sz="2000" strike="noStrike" spc="-1" dirty="0" smtClean="0">
              <a:solidFill>
                <a:srgbClr val="7661F4"/>
              </a:solidFill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Рюкзак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коллекции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Baltimore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подойдет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тем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кто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готов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жертвовать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комфортом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ради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внешнего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вида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Это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стильный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минималистичный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дизайн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удобство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использования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качество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исполнения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Это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вещь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с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которой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захотите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расставаться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городе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или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путешествии</a:t>
            </a:r>
            <a:r>
              <a:rPr lang="en-US" sz="200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.</a:t>
            </a:r>
            <a:endParaRPr lang="en-US" sz="2000" strike="noStrike" spc="-1" dirty="0" smtClean="0">
              <a:solidFill>
                <a:srgbClr val="404040"/>
              </a:solidFill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 smtClean="0">
                <a:solidFill>
                  <a:srgbClr val="404040"/>
                </a:solidFill>
                <a:latin typeface="Trebuchet MS" panose="020B0603020202020204" pitchFamily="34" charset="0"/>
              </a:rPr>
              <a:t>Рюкзак</a:t>
            </a:r>
            <a:r>
              <a:rPr lang="en-US" sz="200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изготовлен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приятного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ощупь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водоотталкивающего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полиуретана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с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покрытием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soft-touch.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Он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боится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дождя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брызг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легко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очищается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У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рюкзака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два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внутренних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отделения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основное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дополнительное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для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ноутбука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или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планшета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с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мягкой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подкладкой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		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ремнем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застежке-липучке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Телефон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наушники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или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другие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мелочи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можно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расположить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трех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карманах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один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которых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—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внутри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Все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карманы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застегиваются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 smtClean="0">
                <a:solidFill>
                  <a:srgbClr val="404040"/>
                </a:solidFill>
                <a:latin typeface="Trebuchet MS" panose="020B0603020202020204" pitchFamily="34" charset="0"/>
              </a:rPr>
              <a:t>молнии</a:t>
            </a:r>
            <a:r>
              <a:rPr lang="en-US" sz="200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.</a:t>
            </a:r>
            <a:endParaRPr lang="en-US" sz="2000" strike="noStrike" spc="-1" dirty="0" smtClean="0">
              <a:solidFill>
                <a:srgbClr val="404040"/>
              </a:solidFill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 smtClean="0">
                <a:solidFill>
                  <a:srgbClr val="404040"/>
                </a:solidFill>
                <a:latin typeface="Trebuchet MS" panose="020B0603020202020204" pitchFamily="34" charset="0"/>
              </a:rPr>
              <a:t>Снаружи</a:t>
            </a:r>
            <a:r>
              <a:rPr lang="en-US" sz="200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рюкзак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дополнительно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фиксируется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застежками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Лямки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также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изготовленные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полиуретана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можно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отрегулировать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длине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</a:t>
            </a:r>
            <a:endParaRPr lang="en-US" sz="200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9906120" y="8837217"/>
            <a:ext cx="9572400" cy="76328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Цена</a:t>
            </a:r>
            <a:r>
              <a:rPr lang="en-US" sz="32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: </a:t>
            </a:r>
            <a:r>
              <a:rPr lang="en-US" sz="3200" b="0" strike="sngStrike" spc="-1" dirty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5650.00 </a:t>
            </a:r>
            <a:r>
              <a:rPr lang="en-US" sz="3200" b="0" strike="sngStrike" spc="-1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₽</a:t>
            </a:r>
            <a:r>
              <a:rPr lang="ru-RU" sz="3200" b="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ru-RU" sz="3200" b="0" strike="noStrike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4990</a:t>
            </a:r>
            <a:r>
              <a:rPr lang="en-US" sz="3200" b="0" strike="noStrike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.00 ₽</a:t>
            </a:r>
            <a:endParaRPr lang="en-US" sz="3200" spc="-1" dirty="0">
              <a:solidFill>
                <a:srgbClr val="7661F4"/>
              </a:solidFill>
              <a:latin typeface="Trebuchet MS" panose="020B0603020202020204" pitchFamily="34" charset="0"/>
            </a:endParaRPr>
          </a:p>
        </p:txBody>
      </p:sp>
      <p:pic>
        <p:nvPicPr>
          <p:cNvPr id="4098" name="Picture 2" descr="https://12twelve.ru/upload/image/500121__B_3__f09c4b34c95d4deeb4797c84ab7a623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5"/>
          <a:stretch>
            <a:fillRect/>
          </a:stretch>
        </p:blipFill>
        <p:spPr bwMode="auto">
          <a:xfrm>
            <a:off x="304886" y="227660"/>
            <a:ext cx="6038708" cy="5488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15627" y="3550"/>
            <a:ext cx="8791200" cy="11305800"/>
          </a:xfrm>
          <a:prstGeom prst="rect">
            <a:avLst/>
          </a:prstGeom>
          <a:solidFill>
            <a:srgbClr val="7661F4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148" name="Picture 4" descr="https://12twelve.ru/upload/image/526019__B_1__f45c50b0c3a94f17bef655ce108bb5e4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" t="30315" r="14223" b="30048"/>
          <a:stretch>
            <a:fillRect/>
          </a:stretch>
        </p:blipFill>
        <p:spPr bwMode="auto">
          <a:xfrm>
            <a:off x="14130093" y="7572768"/>
            <a:ext cx="5232313" cy="260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BRAND_LOGO_84093"/>
          <p:cNvPicPr/>
          <p:nvPr/>
        </p:nvPicPr>
        <p:blipFill>
          <a:blip r:embed="rId2"/>
          <a:stretch>
            <a:fillRect/>
          </a:stretch>
        </p:blipFill>
        <p:spPr>
          <a:xfrm>
            <a:off x="10049040" y="114300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104" name="Прямоугольник 103"/>
          <p:cNvSpPr/>
          <p:nvPr/>
        </p:nvSpPr>
        <p:spPr>
          <a:xfrm>
            <a:off x="9906120" y="1905120"/>
            <a:ext cx="9572400" cy="81560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rebuchet MS" panose="020B0603020202020204" pitchFamily="34" charset="0"/>
              </a:rPr>
              <a:t>Косметичка VINGA Hunton</a:t>
            </a:r>
            <a:endParaRPr lang="en-US" sz="3600" b="0" strike="noStrike" spc="-1">
              <a:latin typeface="Trebuchet MS" panose="020B0603020202020204" pitchFamily="34" charset="0"/>
            </a:endParaRPr>
          </a:p>
        </p:txBody>
      </p:sp>
      <p:sp>
        <p:nvSpPr>
          <p:cNvPr id="105" name="Прямоугольник 104"/>
          <p:cNvSpPr/>
          <p:nvPr/>
        </p:nvSpPr>
        <p:spPr>
          <a:xfrm>
            <a:off x="9906120" y="2666880"/>
            <a:ext cx="9572400" cy="61734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526019</a:t>
            </a:r>
            <a:endParaRPr lang="en-US" sz="2000" b="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111" name="Прямоугольник 110"/>
          <p:cNvSpPr/>
          <p:nvPr/>
        </p:nvSpPr>
        <p:spPr>
          <a:xfrm>
            <a:off x="9906120" y="3276720"/>
            <a:ext cx="9572400" cy="429604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Цвет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товара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коричневый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Материал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полиэстер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Размер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изделия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26 x 10 x 18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 pitchFamily="34" charset="0"/>
              </a:rPr>
              <a:t>Вес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 pitchFamily="34" charset="0"/>
              </a:rPr>
              <a:t>0.27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 pitchFamily="34" charset="0"/>
              </a:rPr>
              <a:t>кг</a:t>
            </a: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>
                <a:solidFill>
                  <a:srgbClr val="7661F4"/>
                </a:solidFill>
                <a:latin typeface="Trebuchet MS" panose="020B0603020202020204" pitchFamily="34" charset="0"/>
              </a:rPr>
              <a:t>МСК 686 </a:t>
            </a:r>
            <a:r>
              <a:rPr lang="en-US" sz="2000" strike="noStrike" spc="-1" dirty="0" err="1">
                <a:solidFill>
                  <a:srgbClr val="7661F4"/>
                </a:solidFill>
                <a:latin typeface="Trebuchet MS" panose="020B0603020202020204" pitchFamily="34" charset="0"/>
              </a:rPr>
              <a:t>шт</a:t>
            </a:r>
            <a:r>
              <a:rPr lang="en-US" sz="2000" strike="noStrike" spc="-1" dirty="0">
                <a:solidFill>
                  <a:srgbClr val="7661F4"/>
                </a:solidFill>
                <a:latin typeface="Trebuchet MS" panose="020B0603020202020204" pitchFamily="34" charset="0"/>
              </a:rPr>
              <a:t>. </a:t>
            </a:r>
            <a:endParaRPr lang="ru-RU" sz="2000" strike="noStrike" spc="-1" dirty="0" smtClean="0">
              <a:solidFill>
                <a:srgbClr val="7661F4"/>
              </a:solidFill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200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ru-RU" sz="2000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В</a:t>
            </a:r>
            <a:r>
              <a:rPr lang="en-US" sz="2000" strike="noStrike" spc="-1" dirty="0" err="1" smtClean="0">
                <a:solidFill>
                  <a:srgbClr val="404040"/>
                </a:solidFill>
                <a:latin typeface="Trebuchet MS" panose="020B0603020202020204" pitchFamily="34" charset="0"/>
              </a:rPr>
              <a:t>ыполнена</a:t>
            </a:r>
            <a:r>
              <a:rPr lang="en-US" sz="200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классическом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стиле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искусственной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кожи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с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имитацией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замши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очень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приятной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ощупь.Благодаря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большим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размерам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объему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косметичка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обязательно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пригодится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поездках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ведь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нее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поместятся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предметы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гигиены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косметика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Сбоку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у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нее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есть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ремешок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из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экокожи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внутри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—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небольшой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кармашек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молнии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Латунная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фурнитура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красивая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pc="-1" dirty="0">
                <a:solidFill>
                  <a:srgbClr val="404040"/>
                </a:solidFill>
                <a:latin typeface="Trebuchet MS" panose="020B0603020202020204" pitchFamily="34" charset="0"/>
              </a:rPr>
              <a:t>	</a:t>
            </a:r>
            <a:r>
              <a:rPr lang="en-US" sz="2000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		</a:t>
            </a:r>
            <a:r>
              <a:rPr lang="en-US" sz="200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качественная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подкладка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—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то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что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выделяет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эту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косметичку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ряде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других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. </a:t>
            </a:r>
            <a:endParaRPr lang="ru-RU" sz="2000" strike="noStrike" spc="-1" dirty="0" smtClean="0">
              <a:solidFill>
                <a:srgbClr val="404040"/>
              </a:solidFill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 smtClean="0">
                <a:solidFill>
                  <a:srgbClr val="404040"/>
                </a:solidFill>
                <a:latin typeface="Trebuchet MS" panose="020B0603020202020204" pitchFamily="34" charset="0"/>
              </a:rPr>
              <a:t>Даже</a:t>
            </a:r>
            <a:r>
              <a:rPr lang="en-US" sz="200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мелкие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детали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создают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ее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цельный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образ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: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строгий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роскошный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ru-RU" sz="200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		</a:t>
            </a:r>
            <a:r>
              <a:rPr lang="en-US" sz="200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поистине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en-US" sz="2000" strike="noStrike" spc="-1" dirty="0" err="1" smtClean="0">
                <a:solidFill>
                  <a:srgbClr val="404040"/>
                </a:solidFill>
                <a:latin typeface="Trebuchet MS" panose="020B0603020202020204" pitchFamily="34" charset="0"/>
              </a:rPr>
              <a:t>уникальный</a:t>
            </a:r>
            <a:r>
              <a:rPr lang="en-US" sz="200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.</a:t>
            </a:r>
            <a:endParaRPr lang="en-US" sz="2000" strike="noStrike" spc="-1" dirty="0">
              <a:latin typeface="Trebuchet MS" panose="020B0603020202020204" pitchFamily="34" charset="0"/>
            </a:endParaRPr>
          </a:p>
        </p:txBody>
      </p:sp>
      <p:sp>
        <p:nvSpPr>
          <p:cNvPr id="112" name="Прямоугольник 111"/>
          <p:cNvSpPr/>
          <p:nvPr/>
        </p:nvSpPr>
        <p:spPr>
          <a:xfrm>
            <a:off x="9906120" y="7572768"/>
            <a:ext cx="9572400" cy="76328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 dirty="0" err="1">
                <a:solidFill>
                  <a:srgbClr val="404040"/>
                </a:solidFill>
                <a:latin typeface="Trebuchet MS" panose="020B0603020202020204" pitchFamily="34" charset="0"/>
              </a:rPr>
              <a:t>Цена</a:t>
            </a:r>
            <a:r>
              <a:rPr lang="en-US" sz="3200" b="0" strike="noStrike" spc="-1" dirty="0">
                <a:solidFill>
                  <a:srgbClr val="404040"/>
                </a:solidFill>
                <a:latin typeface="Trebuchet MS" panose="020B0603020202020204" pitchFamily="34" charset="0"/>
              </a:rPr>
              <a:t>: </a:t>
            </a:r>
            <a:r>
              <a:rPr lang="en-US" sz="3200" b="0" strike="sngStrike" spc="-1" dirty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2690.00 </a:t>
            </a:r>
            <a:r>
              <a:rPr lang="en-US" sz="3200" b="0" strike="sngStrike" spc="-1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</a:rPr>
              <a:t>₽</a:t>
            </a:r>
            <a:r>
              <a:rPr lang="ru-RU" sz="3200" b="0" strike="noStrike" spc="-1" dirty="0" smtClean="0">
                <a:solidFill>
                  <a:srgbClr val="404040"/>
                </a:solidFill>
                <a:latin typeface="Trebuchet MS" panose="020B0603020202020204" pitchFamily="34" charset="0"/>
              </a:rPr>
              <a:t> </a:t>
            </a:r>
            <a:r>
              <a:rPr lang="ru-RU" sz="3200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19</a:t>
            </a:r>
            <a:r>
              <a:rPr lang="en-US" sz="3200" b="0" strike="noStrike" spc="-1" dirty="0" smtClean="0">
                <a:solidFill>
                  <a:srgbClr val="7661F4"/>
                </a:solidFill>
                <a:latin typeface="Trebuchet MS" panose="020B0603020202020204" pitchFamily="34" charset="0"/>
              </a:rPr>
              <a:t>90.00 ₽</a:t>
            </a:r>
            <a:endParaRPr lang="en-US" sz="3200" spc="-1" dirty="0">
              <a:solidFill>
                <a:srgbClr val="7661F4"/>
              </a:solidFill>
              <a:latin typeface="Trebuchet MS" panose="020B0603020202020204" pitchFamily="34" charset="0"/>
            </a:endParaRPr>
          </a:p>
        </p:txBody>
      </p:sp>
      <p:pic>
        <p:nvPicPr>
          <p:cNvPr id="6146" name="Picture 2" descr="https://12twelve.ru/upload/image/526019__M_402__601d7ec73d46457ba6be21e451234f3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5"/>
          <a:stretch>
            <a:fillRect/>
          </a:stretch>
        </p:blipFill>
        <p:spPr bwMode="auto">
          <a:xfrm>
            <a:off x="-29028" y="-19050"/>
            <a:ext cx="8786325" cy="1132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16393</Words>
  <Application>WPS Presentation</Application>
  <PresentationFormat>Произвольный</PresentationFormat>
  <Paragraphs>337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5" baseType="lpstr">
      <vt:lpstr>Arial</vt:lpstr>
      <vt:lpstr>SimSun</vt:lpstr>
      <vt:lpstr>Wingdings</vt:lpstr>
      <vt:lpstr>Calibri</vt:lpstr>
      <vt:lpstr>Symbol</vt:lpstr>
      <vt:lpstr>Arial</vt:lpstr>
      <vt:lpstr>Trebuchet MS</vt:lpstr>
      <vt:lpstr>Microsoft YaHei</vt:lpstr>
      <vt:lpstr>Arial Unicode MS</vt:lpstr>
      <vt:lpstr>DejaVu Sans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creator>Unknown Creator</dc:creator>
  <cp:lastModifiedBy>Анастасия С</cp:lastModifiedBy>
  <cp:revision>56</cp:revision>
  <dcterms:created xsi:type="dcterms:W3CDTF">2025-09-29T09:17:00Z</dcterms:created>
  <dcterms:modified xsi:type="dcterms:W3CDTF">2026-01-30T07:34:59Z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es">
    <vt:r8>28</vt:r8>
  </property>
  <property fmtid="{D5CDD505-2E9C-101B-9397-08002B2CF9AE}" pid="3" name="ICV">
    <vt:lpwstr>BE1C3FEE98BA4A2083B007987457575B_12</vt:lpwstr>
  </property>
  <property fmtid="{D5CDD505-2E9C-101B-9397-08002B2CF9AE}" pid="4" name="KSOProductBuildVer">
    <vt:lpwstr>1049-12.2.0.23196</vt:lpwstr>
  </property>
</Properties>
</file>